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6" r:id="rId5"/>
    <p:sldId id="257" r:id="rId6"/>
    <p:sldId id="268" r:id="rId7"/>
    <p:sldId id="269" r:id="rId8"/>
    <p:sldId id="272" r:id="rId9"/>
    <p:sldId id="267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FB57C2-CC9A-4BA9-A62F-4CA9B9DCE148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C88638F-EC54-43C0-8D68-72C19EECD219}">
      <dgm:prSet/>
      <dgm:spPr/>
      <dgm:t>
        <a:bodyPr/>
        <a:lstStyle/>
        <a:p>
          <a:r>
            <a:rPr lang="en-US" b="1" i="0" baseline="0"/>
            <a:t>Data Loading</a:t>
          </a:r>
          <a:r>
            <a:rPr lang="en-US" b="0" i="0" baseline="0"/>
            <a:t>:</a:t>
          </a:r>
          <a:endParaRPr lang="en-US"/>
        </a:p>
      </dgm:t>
    </dgm:pt>
    <dgm:pt modelId="{B411EB65-861A-49E7-8B5F-98B9C4733896}" type="parTrans" cxnId="{938A5E23-C408-4264-88A1-C7890D23E841}">
      <dgm:prSet/>
      <dgm:spPr/>
      <dgm:t>
        <a:bodyPr/>
        <a:lstStyle/>
        <a:p>
          <a:endParaRPr lang="en-US"/>
        </a:p>
      </dgm:t>
    </dgm:pt>
    <dgm:pt modelId="{64953CCC-A026-4185-B629-A0AC6A70D590}" type="sibTrans" cxnId="{938A5E23-C408-4264-88A1-C7890D23E841}">
      <dgm:prSet/>
      <dgm:spPr/>
      <dgm:t>
        <a:bodyPr/>
        <a:lstStyle/>
        <a:p>
          <a:endParaRPr lang="en-US"/>
        </a:p>
      </dgm:t>
    </dgm:pt>
    <dgm:pt modelId="{8452958A-494C-4B23-BD84-7AD4C6150388}">
      <dgm:prSet/>
      <dgm:spPr/>
      <dgm:t>
        <a:bodyPr/>
        <a:lstStyle/>
        <a:p>
          <a:r>
            <a:rPr lang="en-US" b="0" i="0" baseline="0" dirty="0"/>
            <a:t>Load data from the “Crime_Data_from_2020_to_Present.csv” file.</a:t>
          </a:r>
          <a:endParaRPr lang="en-US" dirty="0"/>
        </a:p>
      </dgm:t>
    </dgm:pt>
    <dgm:pt modelId="{05E0D78A-DEA2-4185-996F-0B9526189C3E}" type="parTrans" cxnId="{729CFC82-4CED-40D2-BC35-79C74B4BD309}">
      <dgm:prSet/>
      <dgm:spPr/>
      <dgm:t>
        <a:bodyPr/>
        <a:lstStyle/>
        <a:p>
          <a:endParaRPr lang="en-US"/>
        </a:p>
      </dgm:t>
    </dgm:pt>
    <dgm:pt modelId="{D57E38F3-931E-45D9-959A-FEAF3870136D}" type="sibTrans" cxnId="{729CFC82-4CED-40D2-BC35-79C74B4BD309}">
      <dgm:prSet/>
      <dgm:spPr/>
      <dgm:t>
        <a:bodyPr/>
        <a:lstStyle/>
        <a:p>
          <a:endParaRPr lang="en-US"/>
        </a:p>
      </dgm:t>
    </dgm:pt>
    <dgm:pt modelId="{B084870F-8A0B-4B40-9BBF-D0428B847078}">
      <dgm:prSet/>
      <dgm:spPr/>
      <dgm:t>
        <a:bodyPr/>
        <a:lstStyle/>
        <a:p>
          <a:r>
            <a:rPr lang="en-US" b="1" i="0" baseline="0"/>
            <a:t>Data Cleaning with Power Query</a:t>
          </a:r>
          <a:r>
            <a:rPr lang="en-US" b="0" i="0" baseline="0"/>
            <a:t>:</a:t>
          </a:r>
          <a:endParaRPr lang="en-US"/>
        </a:p>
      </dgm:t>
    </dgm:pt>
    <dgm:pt modelId="{A770057B-EEA1-46F9-9CDF-E2D34C03EE13}" type="parTrans" cxnId="{5D73DD0D-71EA-4B94-91CA-612E84C3D274}">
      <dgm:prSet/>
      <dgm:spPr/>
      <dgm:t>
        <a:bodyPr/>
        <a:lstStyle/>
        <a:p>
          <a:endParaRPr lang="en-US"/>
        </a:p>
      </dgm:t>
    </dgm:pt>
    <dgm:pt modelId="{5E04B258-A7BE-40C2-BCD7-46203A47F24A}" type="sibTrans" cxnId="{5D73DD0D-71EA-4B94-91CA-612E84C3D274}">
      <dgm:prSet/>
      <dgm:spPr/>
      <dgm:t>
        <a:bodyPr/>
        <a:lstStyle/>
        <a:p>
          <a:endParaRPr lang="en-US"/>
        </a:p>
      </dgm:t>
    </dgm:pt>
    <dgm:pt modelId="{C6A27310-89BC-4038-B731-D8E4225577CC}">
      <dgm:prSet/>
      <dgm:spPr/>
      <dgm:t>
        <a:bodyPr/>
        <a:lstStyle/>
        <a:p>
          <a:r>
            <a:rPr lang="en-US" b="0" i="0" baseline="0"/>
            <a:t>Use Power Query to clean and preprocess the dataset for better results.</a:t>
          </a:r>
          <a:endParaRPr lang="en-US"/>
        </a:p>
      </dgm:t>
    </dgm:pt>
    <dgm:pt modelId="{720E33B0-1F1A-4744-9779-6961C1B88782}" type="parTrans" cxnId="{F194D6C8-4E04-4987-91B5-37950861B6F6}">
      <dgm:prSet/>
      <dgm:spPr/>
      <dgm:t>
        <a:bodyPr/>
        <a:lstStyle/>
        <a:p>
          <a:endParaRPr lang="en-US"/>
        </a:p>
      </dgm:t>
    </dgm:pt>
    <dgm:pt modelId="{192EBA76-6E6E-4E27-9942-4498F86DCBAC}" type="sibTrans" cxnId="{F194D6C8-4E04-4987-91B5-37950861B6F6}">
      <dgm:prSet/>
      <dgm:spPr/>
      <dgm:t>
        <a:bodyPr/>
        <a:lstStyle/>
        <a:p>
          <a:endParaRPr lang="en-US"/>
        </a:p>
      </dgm:t>
    </dgm:pt>
    <dgm:pt modelId="{214C1667-F2B5-4F3F-80D4-630845BC7AF3}">
      <dgm:prSet/>
      <dgm:spPr/>
      <dgm:t>
        <a:bodyPr/>
        <a:lstStyle/>
        <a:p>
          <a:r>
            <a:rPr lang="en-US" b="1" i="0" baseline="0"/>
            <a:t>Data Refresh and Visualization</a:t>
          </a:r>
          <a:r>
            <a:rPr lang="en-US" b="0" i="0" baseline="0"/>
            <a:t>:</a:t>
          </a:r>
          <a:endParaRPr lang="en-US"/>
        </a:p>
      </dgm:t>
    </dgm:pt>
    <dgm:pt modelId="{8C2C11CD-8BFC-4860-9B7A-B8A7C6BCB25F}" type="parTrans" cxnId="{07FD4652-95F2-4FF2-AEF0-C57B438A3493}">
      <dgm:prSet/>
      <dgm:spPr/>
      <dgm:t>
        <a:bodyPr/>
        <a:lstStyle/>
        <a:p>
          <a:endParaRPr lang="en-US"/>
        </a:p>
      </dgm:t>
    </dgm:pt>
    <dgm:pt modelId="{45227627-F1ED-43EA-A8BA-1F2324D6929A}" type="sibTrans" cxnId="{07FD4652-95F2-4FF2-AEF0-C57B438A3493}">
      <dgm:prSet/>
      <dgm:spPr/>
      <dgm:t>
        <a:bodyPr/>
        <a:lstStyle/>
        <a:p>
          <a:endParaRPr lang="en-US"/>
        </a:p>
      </dgm:t>
    </dgm:pt>
    <dgm:pt modelId="{F0FF9E44-2F52-4902-9692-719B2E4F0934}">
      <dgm:prSet/>
      <dgm:spPr/>
      <dgm:t>
        <a:bodyPr/>
        <a:lstStyle/>
        <a:p>
          <a:r>
            <a:rPr lang="en-US" b="0" i="0" baseline="0"/>
            <a:t>Refresh the data to ensure it’s up-to-date.</a:t>
          </a:r>
          <a:endParaRPr lang="en-US"/>
        </a:p>
      </dgm:t>
    </dgm:pt>
    <dgm:pt modelId="{7954F914-A254-46DD-9736-923ADFEFC783}" type="parTrans" cxnId="{20F0CFDC-4CCF-4DB4-8387-98045956F607}">
      <dgm:prSet/>
      <dgm:spPr/>
      <dgm:t>
        <a:bodyPr/>
        <a:lstStyle/>
        <a:p>
          <a:endParaRPr lang="en-US"/>
        </a:p>
      </dgm:t>
    </dgm:pt>
    <dgm:pt modelId="{9090B818-82BE-4FDD-8A6E-F6AF9ECD60DA}" type="sibTrans" cxnId="{20F0CFDC-4CCF-4DB4-8387-98045956F607}">
      <dgm:prSet/>
      <dgm:spPr/>
      <dgm:t>
        <a:bodyPr/>
        <a:lstStyle/>
        <a:p>
          <a:endParaRPr lang="en-US"/>
        </a:p>
      </dgm:t>
    </dgm:pt>
    <dgm:pt modelId="{8636606A-353E-47A0-86B8-A78AE738C428}">
      <dgm:prSet/>
      <dgm:spPr/>
      <dgm:t>
        <a:bodyPr/>
        <a:lstStyle/>
        <a:p>
          <a:r>
            <a:rPr lang="en-US" b="0" i="0" baseline="0"/>
            <a:t>Create visual representations using bar charts, geographic maps, tables, and tiles.</a:t>
          </a:r>
          <a:endParaRPr lang="en-US"/>
        </a:p>
      </dgm:t>
    </dgm:pt>
    <dgm:pt modelId="{F172F1B2-562D-4CDF-9CD5-8AB59AEEC9FE}" type="parTrans" cxnId="{368C1863-B209-4934-98BC-48F9ACED711D}">
      <dgm:prSet/>
      <dgm:spPr/>
      <dgm:t>
        <a:bodyPr/>
        <a:lstStyle/>
        <a:p>
          <a:endParaRPr lang="en-US"/>
        </a:p>
      </dgm:t>
    </dgm:pt>
    <dgm:pt modelId="{74EED0C3-15E3-401F-8844-338DD325957D}" type="sibTrans" cxnId="{368C1863-B209-4934-98BC-48F9ACED711D}">
      <dgm:prSet/>
      <dgm:spPr/>
      <dgm:t>
        <a:bodyPr/>
        <a:lstStyle/>
        <a:p>
          <a:endParaRPr lang="en-US"/>
        </a:p>
      </dgm:t>
    </dgm:pt>
    <dgm:pt modelId="{B1384983-CB92-46AF-AEFC-C116FB165357}" type="pres">
      <dgm:prSet presAssocID="{74FB57C2-CC9A-4BA9-A62F-4CA9B9DCE148}" presName="Name0" presStyleCnt="0">
        <dgm:presLayoutVars>
          <dgm:dir/>
          <dgm:resizeHandles val="exact"/>
        </dgm:presLayoutVars>
      </dgm:prSet>
      <dgm:spPr/>
    </dgm:pt>
    <dgm:pt modelId="{9D57E323-4992-4F96-9AF4-47C390A37DD5}" type="pres">
      <dgm:prSet presAssocID="{74FB57C2-CC9A-4BA9-A62F-4CA9B9DCE148}" presName="arrow" presStyleLbl="bgShp" presStyleIdx="0" presStyleCnt="1"/>
      <dgm:spPr/>
    </dgm:pt>
    <dgm:pt modelId="{3C36761F-2511-4B9D-8744-397555D44A13}" type="pres">
      <dgm:prSet presAssocID="{74FB57C2-CC9A-4BA9-A62F-4CA9B9DCE148}" presName="points" presStyleCnt="0"/>
      <dgm:spPr/>
    </dgm:pt>
    <dgm:pt modelId="{291825BE-4330-4FE7-B736-A82C5A68CCFA}" type="pres">
      <dgm:prSet presAssocID="{DC88638F-EC54-43C0-8D68-72C19EECD219}" presName="compositeA" presStyleCnt="0"/>
      <dgm:spPr/>
    </dgm:pt>
    <dgm:pt modelId="{A9DB4BE0-4990-488F-B6DC-B3D7A39D1709}" type="pres">
      <dgm:prSet presAssocID="{DC88638F-EC54-43C0-8D68-72C19EECD219}" presName="textA" presStyleLbl="revTx" presStyleIdx="0" presStyleCnt="3">
        <dgm:presLayoutVars>
          <dgm:bulletEnabled val="1"/>
        </dgm:presLayoutVars>
      </dgm:prSet>
      <dgm:spPr/>
    </dgm:pt>
    <dgm:pt modelId="{8F5B40EE-CC10-45D7-BF41-1424F34579E9}" type="pres">
      <dgm:prSet presAssocID="{DC88638F-EC54-43C0-8D68-72C19EECD219}" presName="circleA" presStyleLbl="node1" presStyleIdx="0" presStyleCnt="3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</dgm:pt>
    <dgm:pt modelId="{A8102FC5-FFFE-4AF8-9A32-F17A8C2D00B3}" type="pres">
      <dgm:prSet presAssocID="{DC88638F-EC54-43C0-8D68-72C19EECD219}" presName="spaceA" presStyleCnt="0"/>
      <dgm:spPr/>
    </dgm:pt>
    <dgm:pt modelId="{C97E1DA9-D70C-4AF4-9CE8-B4009BBDDD52}" type="pres">
      <dgm:prSet presAssocID="{64953CCC-A026-4185-B629-A0AC6A70D590}" presName="space" presStyleCnt="0"/>
      <dgm:spPr/>
    </dgm:pt>
    <dgm:pt modelId="{E3C98B76-7587-4FFD-BABE-69F61E48CF76}" type="pres">
      <dgm:prSet presAssocID="{B084870F-8A0B-4B40-9BBF-D0428B847078}" presName="compositeB" presStyleCnt="0"/>
      <dgm:spPr/>
    </dgm:pt>
    <dgm:pt modelId="{0D554922-6296-4FDF-AEA1-41132CB76C17}" type="pres">
      <dgm:prSet presAssocID="{B084870F-8A0B-4B40-9BBF-D0428B847078}" presName="textB" presStyleLbl="revTx" presStyleIdx="1" presStyleCnt="3">
        <dgm:presLayoutVars>
          <dgm:bulletEnabled val="1"/>
        </dgm:presLayoutVars>
      </dgm:prSet>
      <dgm:spPr/>
    </dgm:pt>
    <dgm:pt modelId="{6E7C7C57-DA4A-4380-BC1D-154CA449E694}" type="pres">
      <dgm:prSet presAssocID="{B084870F-8A0B-4B40-9BBF-D0428B847078}" presName="circleB" presStyleLbl="node1" presStyleIdx="1" presStyleCnt="3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</dgm:pt>
    <dgm:pt modelId="{116FE33F-1FA8-43FB-850B-CF606F74EC94}" type="pres">
      <dgm:prSet presAssocID="{B084870F-8A0B-4B40-9BBF-D0428B847078}" presName="spaceB" presStyleCnt="0"/>
      <dgm:spPr/>
    </dgm:pt>
    <dgm:pt modelId="{1716DEAE-A2A4-415B-8829-9D86A48EF673}" type="pres">
      <dgm:prSet presAssocID="{5E04B258-A7BE-40C2-BCD7-46203A47F24A}" presName="space" presStyleCnt="0"/>
      <dgm:spPr/>
    </dgm:pt>
    <dgm:pt modelId="{F4917AC5-865D-4436-A701-7E16C93B1CD5}" type="pres">
      <dgm:prSet presAssocID="{214C1667-F2B5-4F3F-80D4-630845BC7AF3}" presName="compositeA" presStyleCnt="0"/>
      <dgm:spPr/>
    </dgm:pt>
    <dgm:pt modelId="{F0C81E4C-CAF0-4734-865A-5934CFF318D5}" type="pres">
      <dgm:prSet presAssocID="{214C1667-F2B5-4F3F-80D4-630845BC7AF3}" presName="textA" presStyleLbl="revTx" presStyleIdx="2" presStyleCnt="3">
        <dgm:presLayoutVars>
          <dgm:bulletEnabled val="1"/>
        </dgm:presLayoutVars>
      </dgm:prSet>
      <dgm:spPr/>
    </dgm:pt>
    <dgm:pt modelId="{8F3C5502-D9E1-4829-ADDE-B8EACE484F37}" type="pres">
      <dgm:prSet presAssocID="{214C1667-F2B5-4F3F-80D4-630845BC7AF3}" presName="circleA" presStyleLbl="node1" presStyleIdx="2" presStyleCnt="3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</dgm:pt>
    <dgm:pt modelId="{0BB748C6-1734-48C3-986A-E71E298C20BF}" type="pres">
      <dgm:prSet presAssocID="{214C1667-F2B5-4F3F-80D4-630845BC7AF3}" presName="spaceA" presStyleCnt="0"/>
      <dgm:spPr/>
    </dgm:pt>
  </dgm:ptLst>
  <dgm:cxnLst>
    <dgm:cxn modelId="{167EC101-5536-40E6-94AF-DA42F5C18C99}" type="presOf" srcId="{214C1667-F2B5-4F3F-80D4-630845BC7AF3}" destId="{F0C81E4C-CAF0-4734-865A-5934CFF318D5}" srcOrd="0" destOrd="0" presId="urn:microsoft.com/office/officeart/2005/8/layout/hProcess11"/>
    <dgm:cxn modelId="{5D73DD0D-71EA-4B94-91CA-612E84C3D274}" srcId="{74FB57C2-CC9A-4BA9-A62F-4CA9B9DCE148}" destId="{B084870F-8A0B-4B40-9BBF-D0428B847078}" srcOrd="1" destOrd="0" parTransId="{A770057B-EEA1-46F9-9CDF-E2D34C03EE13}" sibTransId="{5E04B258-A7BE-40C2-BCD7-46203A47F24A}"/>
    <dgm:cxn modelId="{938A5E23-C408-4264-88A1-C7890D23E841}" srcId="{74FB57C2-CC9A-4BA9-A62F-4CA9B9DCE148}" destId="{DC88638F-EC54-43C0-8D68-72C19EECD219}" srcOrd="0" destOrd="0" parTransId="{B411EB65-861A-49E7-8B5F-98B9C4733896}" sibTransId="{64953CCC-A026-4185-B629-A0AC6A70D590}"/>
    <dgm:cxn modelId="{9099E860-E07B-4868-94DB-27EF6303578F}" type="presOf" srcId="{DC88638F-EC54-43C0-8D68-72C19EECD219}" destId="{A9DB4BE0-4990-488F-B6DC-B3D7A39D1709}" srcOrd="0" destOrd="0" presId="urn:microsoft.com/office/officeart/2005/8/layout/hProcess11"/>
    <dgm:cxn modelId="{368C1863-B209-4934-98BC-48F9ACED711D}" srcId="{214C1667-F2B5-4F3F-80D4-630845BC7AF3}" destId="{8636606A-353E-47A0-86B8-A78AE738C428}" srcOrd="1" destOrd="0" parTransId="{F172F1B2-562D-4CDF-9CD5-8AB59AEEC9FE}" sibTransId="{74EED0C3-15E3-401F-8844-338DD325957D}"/>
    <dgm:cxn modelId="{AFC05A43-3FAA-4D48-9C91-0D9548D329A8}" type="presOf" srcId="{F0FF9E44-2F52-4902-9692-719B2E4F0934}" destId="{F0C81E4C-CAF0-4734-865A-5934CFF318D5}" srcOrd="0" destOrd="1" presId="urn:microsoft.com/office/officeart/2005/8/layout/hProcess11"/>
    <dgm:cxn modelId="{34BB0A70-5FBF-4A89-BF91-EC0DF3B1DFD9}" type="presOf" srcId="{8452958A-494C-4B23-BD84-7AD4C6150388}" destId="{A9DB4BE0-4990-488F-B6DC-B3D7A39D1709}" srcOrd="0" destOrd="1" presId="urn:microsoft.com/office/officeart/2005/8/layout/hProcess11"/>
    <dgm:cxn modelId="{07FD4652-95F2-4FF2-AEF0-C57B438A3493}" srcId="{74FB57C2-CC9A-4BA9-A62F-4CA9B9DCE148}" destId="{214C1667-F2B5-4F3F-80D4-630845BC7AF3}" srcOrd="2" destOrd="0" parTransId="{8C2C11CD-8BFC-4860-9B7A-B8A7C6BCB25F}" sibTransId="{45227627-F1ED-43EA-A8BA-1F2324D6929A}"/>
    <dgm:cxn modelId="{729CFC82-4CED-40D2-BC35-79C74B4BD309}" srcId="{DC88638F-EC54-43C0-8D68-72C19EECD219}" destId="{8452958A-494C-4B23-BD84-7AD4C6150388}" srcOrd="0" destOrd="0" parTransId="{05E0D78A-DEA2-4185-996F-0B9526189C3E}" sibTransId="{D57E38F3-931E-45D9-959A-FEAF3870136D}"/>
    <dgm:cxn modelId="{6FFEB295-F401-4EA1-9F21-1531ED8D62FD}" type="presOf" srcId="{C6A27310-89BC-4038-B731-D8E4225577CC}" destId="{0D554922-6296-4FDF-AEA1-41132CB76C17}" srcOrd="0" destOrd="1" presId="urn:microsoft.com/office/officeart/2005/8/layout/hProcess11"/>
    <dgm:cxn modelId="{3D2664A9-19B7-4DE4-A99B-B3F077BADA0A}" type="presOf" srcId="{B084870F-8A0B-4B40-9BBF-D0428B847078}" destId="{0D554922-6296-4FDF-AEA1-41132CB76C17}" srcOrd="0" destOrd="0" presId="urn:microsoft.com/office/officeart/2005/8/layout/hProcess11"/>
    <dgm:cxn modelId="{A5ECCDC5-8C88-40EB-86EF-89A5630F584B}" type="presOf" srcId="{8636606A-353E-47A0-86B8-A78AE738C428}" destId="{F0C81E4C-CAF0-4734-865A-5934CFF318D5}" srcOrd="0" destOrd="2" presId="urn:microsoft.com/office/officeart/2005/8/layout/hProcess11"/>
    <dgm:cxn modelId="{F194D6C8-4E04-4987-91B5-37950861B6F6}" srcId="{B084870F-8A0B-4B40-9BBF-D0428B847078}" destId="{C6A27310-89BC-4038-B731-D8E4225577CC}" srcOrd="0" destOrd="0" parTransId="{720E33B0-1F1A-4744-9779-6961C1B88782}" sibTransId="{192EBA76-6E6E-4E27-9942-4498F86DCBAC}"/>
    <dgm:cxn modelId="{20F0CFDC-4CCF-4DB4-8387-98045956F607}" srcId="{214C1667-F2B5-4F3F-80D4-630845BC7AF3}" destId="{F0FF9E44-2F52-4902-9692-719B2E4F0934}" srcOrd="0" destOrd="0" parTransId="{7954F914-A254-46DD-9736-923ADFEFC783}" sibTransId="{9090B818-82BE-4FDD-8A6E-F6AF9ECD60DA}"/>
    <dgm:cxn modelId="{B03FE2E2-D30B-43B9-BC1B-19E66A8E5306}" type="presOf" srcId="{74FB57C2-CC9A-4BA9-A62F-4CA9B9DCE148}" destId="{B1384983-CB92-46AF-AEFC-C116FB165357}" srcOrd="0" destOrd="0" presId="urn:microsoft.com/office/officeart/2005/8/layout/hProcess11"/>
    <dgm:cxn modelId="{6EE4937B-EAD3-41EE-86E6-CB7D6CE44EC3}" type="presParOf" srcId="{B1384983-CB92-46AF-AEFC-C116FB165357}" destId="{9D57E323-4992-4F96-9AF4-47C390A37DD5}" srcOrd="0" destOrd="0" presId="urn:microsoft.com/office/officeart/2005/8/layout/hProcess11"/>
    <dgm:cxn modelId="{437638A1-7C89-4D25-9C56-3E7FE3EF3AAB}" type="presParOf" srcId="{B1384983-CB92-46AF-AEFC-C116FB165357}" destId="{3C36761F-2511-4B9D-8744-397555D44A13}" srcOrd="1" destOrd="0" presId="urn:microsoft.com/office/officeart/2005/8/layout/hProcess11"/>
    <dgm:cxn modelId="{DC8CEC13-A374-4D9D-A426-E75B4C27A369}" type="presParOf" srcId="{3C36761F-2511-4B9D-8744-397555D44A13}" destId="{291825BE-4330-4FE7-B736-A82C5A68CCFA}" srcOrd="0" destOrd="0" presId="urn:microsoft.com/office/officeart/2005/8/layout/hProcess11"/>
    <dgm:cxn modelId="{113076D0-B020-402E-BC9D-DA18E3F1E020}" type="presParOf" srcId="{291825BE-4330-4FE7-B736-A82C5A68CCFA}" destId="{A9DB4BE0-4990-488F-B6DC-B3D7A39D1709}" srcOrd="0" destOrd="0" presId="urn:microsoft.com/office/officeart/2005/8/layout/hProcess11"/>
    <dgm:cxn modelId="{2538DA50-FCF6-420D-BAC8-84B603D312A7}" type="presParOf" srcId="{291825BE-4330-4FE7-B736-A82C5A68CCFA}" destId="{8F5B40EE-CC10-45D7-BF41-1424F34579E9}" srcOrd="1" destOrd="0" presId="urn:microsoft.com/office/officeart/2005/8/layout/hProcess11"/>
    <dgm:cxn modelId="{5D1F19CA-B7BA-446B-935F-B3483040A812}" type="presParOf" srcId="{291825BE-4330-4FE7-B736-A82C5A68CCFA}" destId="{A8102FC5-FFFE-4AF8-9A32-F17A8C2D00B3}" srcOrd="2" destOrd="0" presId="urn:microsoft.com/office/officeart/2005/8/layout/hProcess11"/>
    <dgm:cxn modelId="{80592F34-33DF-4A1A-BE41-39E028A8B938}" type="presParOf" srcId="{3C36761F-2511-4B9D-8744-397555D44A13}" destId="{C97E1DA9-D70C-4AF4-9CE8-B4009BBDDD52}" srcOrd="1" destOrd="0" presId="urn:microsoft.com/office/officeart/2005/8/layout/hProcess11"/>
    <dgm:cxn modelId="{536B721F-37C8-47CC-AA5C-08D62700A4F4}" type="presParOf" srcId="{3C36761F-2511-4B9D-8744-397555D44A13}" destId="{E3C98B76-7587-4FFD-BABE-69F61E48CF76}" srcOrd="2" destOrd="0" presId="urn:microsoft.com/office/officeart/2005/8/layout/hProcess11"/>
    <dgm:cxn modelId="{7CC0D8C7-EBFD-4D98-9B3A-3B146146A9D9}" type="presParOf" srcId="{E3C98B76-7587-4FFD-BABE-69F61E48CF76}" destId="{0D554922-6296-4FDF-AEA1-41132CB76C17}" srcOrd="0" destOrd="0" presId="urn:microsoft.com/office/officeart/2005/8/layout/hProcess11"/>
    <dgm:cxn modelId="{2519B896-A2E3-466D-A4C0-CE27A48AB6AE}" type="presParOf" srcId="{E3C98B76-7587-4FFD-BABE-69F61E48CF76}" destId="{6E7C7C57-DA4A-4380-BC1D-154CA449E694}" srcOrd="1" destOrd="0" presId="urn:microsoft.com/office/officeart/2005/8/layout/hProcess11"/>
    <dgm:cxn modelId="{91B9758B-24B7-4D95-AF68-29A6028ABE80}" type="presParOf" srcId="{E3C98B76-7587-4FFD-BABE-69F61E48CF76}" destId="{116FE33F-1FA8-43FB-850B-CF606F74EC94}" srcOrd="2" destOrd="0" presId="urn:microsoft.com/office/officeart/2005/8/layout/hProcess11"/>
    <dgm:cxn modelId="{9C1C1438-ABF2-4F54-8A74-542D9120D682}" type="presParOf" srcId="{3C36761F-2511-4B9D-8744-397555D44A13}" destId="{1716DEAE-A2A4-415B-8829-9D86A48EF673}" srcOrd="3" destOrd="0" presId="urn:microsoft.com/office/officeart/2005/8/layout/hProcess11"/>
    <dgm:cxn modelId="{3D1DFD8B-5355-4145-BA90-5EEEB06383D9}" type="presParOf" srcId="{3C36761F-2511-4B9D-8744-397555D44A13}" destId="{F4917AC5-865D-4436-A701-7E16C93B1CD5}" srcOrd="4" destOrd="0" presId="urn:microsoft.com/office/officeart/2005/8/layout/hProcess11"/>
    <dgm:cxn modelId="{578E3F26-EB2A-4DC8-A1E0-12CB15670545}" type="presParOf" srcId="{F4917AC5-865D-4436-A701-7E16C93B1CD5}" destId="{F0C81E4C-CAF0-4734-865A-5934CFF318D5}" srcOrd="0" destOrd="0" presId="urn:microsoft.com/office/officeart/2005/8/layout/hProcess11"/>
    <dgm:cxn modelId="{429F60AE-D796-4FAD-8228-C10D6E1F6C55}" type="presParOf" srcId="{F4917AC5-865D-4436-A701-7E16C93B1CD5}" destId="{8F3C5502-D9E1-4829-ADDE-B8EACE484F37}" srcOrd="1" destOrd="0" presId="urn:microsoft.com/office/officeart/2005/8/layout/hProcess11"/>
    <dgm:cxn modelId="{6228B849-709D-4A1E-9542-314B439484C3}" type="presParOf" srcId="{F4917AC5-865D-4436-A701-7E16C93B1CD5}" destId="{0BB748C6-1734-48C3-986A-E71E298C20BF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A42738D-87BA-4CBD-ADCE-656D74424879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48827D7-3A60-458C-890F-E868631499DC}">
      <dgm:prSet custT="1"/>
      <dgm:spPr/>
      <dgm:t>
        <a:bodyPr/>
        <a:lstStyle/>
        <a:p>
          <a:r>
            <a:rPr lang="en-US" sz="2000" b="1" i="0" baseline="0" dirty="0"/>
            <a:t>Gender Disparities in Victims</a:t>
          </a:r>
          <a:r>
            <a:rPr lang="en-US" sz="2000" b="0" i="0" baseline="0" dirty="0"/>
            <a:t>:</a:t>
          </a:r>
          <a:endParaRPr lang="en-US" sz="2000" dirty="0"/>
        </a:p>
      </dgm:t>
    </dgm:pt>
    <dgm:pt modelId="{0045956D-81C1-4F88-A39D-9F90A9ED1AA0}" type="parTrans" cxnId="{30BCC7E7-E800-4074-B88A-D37D76901C85}">
      <dgm:prSet/>
      <dgm:spPr/>
      <dgm:t>
        <a:bodyPr/>
        <a:lstStyle/>
        <a:p>
          <a:endParaRPr lang="en-US"/>
        </a:p>
      </dgm:t>
    </dgm:pt>
    <dgm:pt modelId="{828A8B8C-8321-49C5-890D-7269E5E45403}" type="sibTrans" cxnId="{30BCC7E7-E800-4074-B88A-D37D76901C85}">
      <dgm:prSet/>
      <dgm:spPr/>
      <dgm:t>
        <a:bodyPr/>
        <a:lstStyle/>
        <a:p>
          <a:endParaRPr lang="en-US"/>
        </a:p>
      </dgm:t>
    </dgm:pt>
    <dgm:pt modelId="{2D1D03C9-1196-443E-9F93-8FE10CD6A29C}">
      <dgm:prSet custT="1"/>
      <dgm:spPr/>
      <dgm:t>
        <a:bodyPr/>
        <a:lstStyle/>
        <a:p>
          <a:r>
            <a:rPr lang="en-US" sz="1400" b="0" i="0" baseline="0" dirty="0"/>
            <a:t>It was observed that a higher number of </a:t>
          </a:r>
          <a:r>
            <a:rPr lang="en-US" sz="1400" b="1" i="0" baseline="0" dirty="0"/>
            <a:t>females</a:t>
          </a:r>
          <a:r>
            <a:rPr lang="en-US" sz="1400" b="0" i="0" baseline="0" dirty="0"/>
            <a:t> were victims of crime.</a:t>
          </a:r>
          <a:endParaRPr lang="en-US" sz="1400" dirty="0"/>
        </a:p>
      </dgm:t>
    </dgm:pt>
    <dgm:pt modelId="{9DB4E6EB-1C3F-4906-84FE-A466129E01E0}" type="parTrans" cxnId="{4EAEF37C-D3FB-4AE0-BE0C-ECF469E2E792}">
      <dgm:prSet/>
      <dgm:spPr/>
      <dgm:t>
        <a:bodyPr/>
        <a:lstStyle/>
        <a:p>
          <a:endParaRPr lang="en-US"/>
        </a:p>
      </dgm:t>
    </dgm:pt>
    <dgm:pt modelId="{D4009E89-D861-41AA-BD3E-C672DB720231}" type="sibTrans" cxnId="{4EAEF37C-D3FB-4AE0-BE0C-ECF469E2E792}">
      <dgm:prSet/>
      <dgm:spPr/>
      <dgm:t>
        <a:bodyPr/>
        <a:lstStyle/>
        <a:p>
          <a:endParaRPr lang="en-US"/>
        </a:p>
      </dgm:t>
    </dgm:pt>
    <dgm:pt modelId="{3421ACF0-5778-446B-ACB1-3990C28DAD23}">
      <dgm:prSet custT="1"/>
      <dgm:spPr/>
      <dgm:t>
        <a:bodyPr/>
        <a:lstStyle/>
        <a:p>
          <a:r>
            <a:rPr lang="en-US" sz="2000" b="1" i="0" baseline="0" dirty="0"/>
            <a:t>Weekday Vehicle Theft</a:t>
          </a:r>
          <a:r>
            <a:rPr lang="en-US" sz="2000" b="0" i="0" baseline="0" dirty="0"/>
            <a:t>:</a:t>
          </a:r>
          <a:endParaRPr lang="en-US" sz="2000" dirty="0"/>
        </a:p>
      </dgm:t>
    </dgm:pt>
    <dgm:pt modelId="{ACF65850-6CBA-4FD5-AB79-1D4A613BE417}" type="parTrans" cxnId="{2FB72E6D-6A49-45D0-922E-D042DD835A35}">
      <dgm:prSet/>
      <dgm:spPr/>
      <dgm:t>
        <a:bodyPr/>
        <a:lstStyle/>
        <a:p>
          <a:endParaRPr lang="en-US"/>
        </a:p>
      </dgm:t>
    </dgm:pt>
    <dgm:pt modelId="{01F45DA1-2F53-4E2B-8C79-0968146775C0}" type="sibTrans" cxnId="{2FB72E6D-6A49-45D0-922E-D042DD835A35}">
      <dgm:prSet/>
      <dgm:spPr/>
      <dgm:t>
        <a:bodyPr/>
        <a:lstStyle/>
        <a:p>
          <a:endParaRPr lang="en-US"/>
        </a:p>
      </dgm:t>
    </dgm:pt>
    <dgm:pt modelId="{34BE7FFD-B2A3-4EFE-B6E3-FA86BD8340FC}">
      <dgm:prSet custT="1"/>
      <dgm:spPr/>
      <dgm:t>
        <a:bodyPr/>
        <a:lstStyle/>
        <a:p>
          <a:r>
            <a:rPr lang="en-US" sz="1400" b="1" i="0" baseline="0" dirty="0"/>
            <a:t>Vehicles</a:t>
          </a:r>
          <a:r>
            <a:rPr lang="en-US" sz="1400" b="0" i="0" baseline="0" dirty="0"/>
            <a:t> were more frequently stolen on </a:t>
          </a:r>
          <a:r>
            <a:rPr lang="en-US" sz="1400" b="1" i="0" baseline="0" dirty="0"/>
            <a:t>weekdays</a:t>
          </a:r>
          <a:r>
            <a:rPr lang="en-US" sz="1400" b="0" i="0" baseline="0" dirty="0"/>
            <a:t>.</a:t>
          </a:r>
          <a:endParaRPr lang="en-US" sz="1400" dirty="0"/>
        </a:p>
      </dgm:t>
    </dgm:pt>
    <dgm:pt modelId="{66505B72-680C-4C95-AF3B-86119E67C36E}" type="parTrans" cxnId="{6FAF9922-85E2-4F90-B78A-15620780CB20}">
      <dgm:prSet/>
      <dgm:spPr/>
      <dgm:t>
        <a:bodyPr/>
        <a:lstStyle/>
        <a:p>
          <a:endParaRPr lang="en-US"/>
        </a:p>
      </dgm:t>
    </dgm:pt>
    <dgm:pt modelId="{8090EEA6-952D-4BB3-BCB0-B2CF9B4E7F6D}" type="sibTrans" cxnId="{6FAF9922-85E2-4F90-B78A-15620780CB20}">
      <dgm:prSet/>
      <dgm:spPr/>
      <dgm:t>
        <a:bodyPr/>
        <a:lstStyle/>
        <a:p>
          <a:endParaRPr lang="en-US"/>
        </a:p>
      </dgm:t>
    </dgm:pt>
    <dgm:pt modelId="{BBB9774A-898A-4879-94C7-23BDC00A8D70}">
      <dgm:prSet custT="1"/>
      <dgm:spPr/>
      <dgm:t>
        <a:bodyPr/>
        <a:lstStyle/>
        <a:p>
          <a:r>
            <a:rPr lang="en-US" sz="2000" b="1" i="0" baseline="0" dirty="0"/>
            <a:t>Crime Rate Trends</a:t>
          </a:r>
          <a:r>
            <a:rPr lang="en-US" sz="2000" b="0" i="0" baseline="0" dirty="0"/>
            <a:t>:</a:t>
          </a:r>
          <a:endParaRPr lang="en-US" sz="2000" dirty="0"/>
        </a:p>
      </dgm:t>
    </dgm:pt>
    <dgm:pt modelId="{9B315DFB-D4E1-4DF1-BC7D-2A53DBBF910D}" type="parTrans" cxnId="{ACF768F0-6747-4A4B-9AA7-10ED87A69C85}">
      <dgm:prSet/>
      <dgm:spPr/>
      <dgm:t>
        <a:bodyPr/>
        <a:lstStyle/>
        <a:p>
          <a:endParaRPr lang="en-US"/>
        </a:p>
      </dgm:t>
    </dgm:pt>
    <dgm:pt modelId="{03437BC6-995A-4505-9FA8-9CE79728A549}" type="sibTrans" cxnId="{ACF768F0-6747-4A4B-9AA7-10ED87A69C85}">
      <dgm:prSet/>
      <dgm:spPr/>
      <dgm:t>
        <a:bodyPr/>
        <a:lstStyle/>
        <a:p>
          <a:endParaRPr lang="en-US"/>
        </a:p>
      </dgm:t>
    </dgm:pt>
    <dgm:pt modelId="{CD8A71C1-C0ED-4B8D-8C2A-1F906DFC07DE}">
      <dgm:prSet custT="1"/>
      <dgm:spPr/>
      <dgm:t>
        <a:bodyPr/>
        <a:lstStyle/>
        <a:p>
          <a:r>
            <a:rPr lang="en-US" sz="1300" b="0" i="0" baseline="0" dirty="0"/>
            <a:t>The overall crime rate exhibited significant fluctuations:</a:t>
          </a:r>
          <a:endParaRPr lang="en-US" sz="1300" dirty="0"/>
        </a:p>
      </dgm:t>
    </dgm:pt>
    <dgm:pt modelId="{D2269CC7-6CC0-483D-A7EB-350023BB3BB3}" type="parTrans" cxnId="{657D3ACD-B600-438B-A62E-6437AFE66119}">
      <dgm:prSet/>
      <dgm:spPr/>
      <dgm:t>
        <a:bodyPr/>
        <a:lstStyle/>
        <a:p>
          <a:endParaRPr lang="en-US"/>
        </a:p>
      </dgm:t>
    </dgm:pt>
    <dgm:pt modelId="{5368FB8E-B6B6-4934-A548-F86B7A5E2C58}" type="sibTrans" cxnId="{657D3ACD-B600-438B-A62E-6437AFE66119}">
      <dgm:prSet/>
      <dgm:spPr/>
      <dgm:t>
        <a:bodyPr/>
        <a:lstStyle/>
        <a:p>
          <a:endParaRPr lang="en-US"/>
        </a:p>
      </dgm:t>
    </dgm:pt>
    <dgm:pt modelId="{95575EAF-800A-422F-87E7-E120C7F16EC9}">
      <dgm:prSet custT="1"/>
      <dgm:spPr/>
      <dgm:t>
        <a:bodyPr/>
        <a:lstStyle/>
        <a:p>
          <a:r>
            <a:rPr lang="en-US" sz="1300" b="0" i="0" baseline="0" dirty="0"/>
            <a:t>In </a:t>
          </a:r>
          <a:r>
            <a:rPr lang="en-US" sz="1300" b="1" i="0" baseline="0" dirty="0"/>
            <a:t>2020</a:t>
          </a:r>
          <a:r>
            <a:rPr lang="en-US" sz="1300" b="0" i="0" baseline="0" dirty="0"/>
            <a:t>, the crime rate was notably high.</a:t>
          </a:r>
          <a:endParaRPr lang="en-US" sz="1300" dirty="0"/>
        </a:p>
      </dgm:t>
    </dgm:pt>
    <dgm:pt modelId="{D35264F5-D82E-4859-8908-3774B4A8D803}" type="parTrans" cxnId="{D1D181D4-ED27-45CB-9C3B-367CE7DDFEC9}">
      <dgm:prSet/>
      <dgm:spPr/>
      <dgm:t>
        <a:bodyPr/>
        <a:lstStyle/>
        <a:p>
          <a:endParaRPr lang="en-US"/>
        </a:p>
      </dgm:t>
    </dgm:pt>
    <dgm:pt modelId="{D7A67D7B-698A-40F5-BD85-EF010E5DCD98}" type="sibTrans" cxnId="{D1D181D4-ED27-45CB-9C3B-367CE7DDFEC9}">
      <dgm:prSet/>
      <dgm:spPr/>
      <dgm:t>
        <a:bodyPr/>
        <a:lstStyle/>
        <a:p>
          <a:endParaRPr lang="en-US"/>
        </a:p>
      </dgm:t>
    </dgm:pt>
    <dgm:pt modelId="{B0BD9295-517B-4219-B8A3-38D4D8C93E2B}">
      <dgm:prSet custT="1"/>
      <dgm:spPr/>
      <dgm:t>
        <a:bodyPr/>
        <a:lstStyle/>
        <a:p>
          <a:r>
            <a:rPr lang="en-US" sz="1300" b="0" i="0" baseline="0" dirty="0"/>
            <a:t>Due to the pandemic (COVID-19), the crime rate decreased in </a:t>
          </a:r>
          <a:r>
            <a:rPr lang="en-US" sz="1300" b="1" i="0" baseline="0" dirty="0"/>
            <a:t>2022</a:t>
          </a:r>
          <a:r>
            <a:rPr lang="en-US" sz="1300" b="0" i="0" baseline="0" dirty="0"/>
            <a:t>.</a:t>
          </a:r>
          <a:endParaRPr lang="en-US" sz="1300" dirty="0"/>
        </a:p>
      </dgm:t>
    </dgm:pt>
    <dgm:pt modelId="{ED147977-50B2-42ED-8517-F40934A076D4}" type="parTrans" cxnId="{EC58DB39-6E08-47E5-B166-DA6B6ADEE789}">
      <dgm:prSet/>
      <dgm:spPr/>
      <dgm:t>
        <a:bodyPr/>
        <a:lstStyle/>
        <a:p>
          <a:endParaRPr lang="en-US"/>
        </a:p>
      </dgm:t>
    </dgm:pt>
    <dgm:pt modelId="{541C6275-CC15-4685-A401-774A263BE444}" type="sibTrans" cxnId="{EC58DB39-6E08-47E5-B166-DA6B6ADEE789}">
      <dgm:prSet/>
      <dgm:spPr/>
      <dgm:t>
        <a:bodyPr/>
        <a:lstStyle/>
        <a:p>
          <a:endParaRPr lang="en-US"/>
        </a:p>
      </dgm:t>
    </dgm:pt>
    <dgm:pt modelId="{EAC9AC1C-A1C1-4E5E-ADEF-5ECB2F650A19}">
      <dgm:prSet custT="1"/>
      <dgm:spPr/>
      <dgm:t>
        <a:bodyPr/>
        <a:lstStyle/>
        <a:p>
          <a:r>
            <a:rPr lang="en-US" sz="1300" b="0" i="0" baseline="0" dirty="0"/>
            <a:t>However, in 2023, it slightly </a:t>
          </a:r>
          <a:r>
            <a:rPr lang="en-US" sz="1300" b="1" i="0" baseline="0" dirty="0"/>
            <a:t>increased</a:t>
          </a:r>
          <a:r>
            <a:rPr lang="en-US" sz="1300" b="0" i="0" baseline="0" dirty="0"/>
            <a:t> again.</a:t>
          </a:r>
          <a:endParaRPr lang="en-US" sz="1300" dirty="0"/>
        </a:p>
      </dgm:t>
    </dgm:pt>
    <dgm:pt modelId="{38E8F293-C61E-4E68-B2AA-1272D3F447B7}" type="parTrans" cxnId="{DEE86386-0DE3-4550-8E3C-5F519E2CF1F6}">
      <dgm:prSet/>
      <dgm:spPr/>
      <dgm:t>
        <a:bodyPr/>
        <a:lstStyle/>
        <a:p>
          <a:endParaRPr lang="en-US"/>
        </a:p>
      </dgm:t>
    </dgm:pt>
    <dgm:pt modelId="{9A77DC72-6CBA-4BC8-8AD2-4786BDF2FF3D}" type="sibTrans" cxnId="{DEE86386-0DE3-4550-8E3C-5F519E2CF1F6}">
      <dgm:prSet/>
      <dgm:spPr/>
      <dgm:t>
        <a:bodyPr/>
        <a:lstStyle/>
        <a:p>
          <a:endParaRPr lang="en-US"/>
        </a:p>
      </dgm:t>
    </dgm:pt>
    <dgm:pt modelId="{856307E7-2B13-49B9-995C-987F59AFD607}">
      <dgm:prSet custT="1"/>
      <dgm:spPr/>
      <dgm:t>
        <a:bodyPr/>
        <a:lstStyle/>
        <a:p>
          <a:r>
            <a:rPr lang="en-US" sz="2000" b="1" i="0" baseline="0" dirty="0"/>
            <a:t>High Crime Regions</a:t>
          </a:r>
          <a:r>
            <a:rPr lang="en-US" sz="2000" b="0" i="0" baseline="0" dirty="0"/>
            <a:t>:</a:t>
          </a:r>
          <a:endParaRPr lang="en-US" sz="2000" dirty="0"/>
        </a:p>
      </dgm:t>
    </dgm:pt>
    <dgm:pt modelId="{1FFC8199-9AB7-4EFE-9C6A-959A08ABF40F}" type="parTrans" cxnId="{33A0FEAC-8FB0-4426-A673-B53FFD4AE9C0}">
      <dgm:prSet/>
      <dgm:spPr/>
      <dgm:t>
        <a:bodyPr/>
        <a:lstStyle/>
        <a:p>
          <a:endParaRPr lang="en-US"/>
        </a:p>
      </dgm:t>
    </dgm:pt>
    <dgm:pt modelId="{1C2DB2FD-1EC7-44B5-B721-D326ABEB1F0E}" type="sibTrans" cxnId="{33A0FEAC-8FB0-4426-A673-B53FFD4AE9C0}">
      <dgm:prSet/>
      <dgm:spPr/>
      <dgm:t>
        <a:bodyPr/>
        <a:lstStyle/>
        <a:p>
          <a:endParaRPr lang="en-US"/>
        </a:p>
      </dgm:t>
    </dgm:pt>
    <dgm:pt modelId="{76F94216-BAA2-46D9-9E5C-01DA82480F22}">
      <dgm:prSet custT="1"/>
      <dgm:spPr/>
      <dgm:t>
        <a:bodyPr/>
        <a:lstStyle/>
        <a:p>
          <a:r>
            <a:rPr lang="en-US" sz="1400" b="0" i="0" baseline="0" dirty="0"/>
            <a:t>The Pacific, South East, and West regions experienced elevated crime rates.</a:t>
          </a:r>
          <a:endParaRPr lang="en-US" sz="1400" dirty="0"/>
        </a:p>
      </dgm:t>
    </dgm:pt>
    <dgm:pt modelId="{315ABD48-42DD-4E34-AE84-BEDDB6932304}" type="parTrans" cxnId="{9D839BB3-56A4-48B3-947D-3DFA74A9C01B}">
      <dgm:prSet/>
      <dgm:spPr/>
      <dgm:t>
        <a:bodyPr/>
        <a:lstStyle/>
        <a:p>
          <a:endParaRPr lang="en-US"/>
        </a:p>
      </dgm:t>
    </dgm:pt>
    <dgm:pt modelId="{CE779B45-3E2E-43FB-AA52-342F4CC4B35A}" type="sibTrans" cxnId="{9D839BB3-56A4-48B3-947D-3DFA74A9C01B}">
      <dgm:prSet/>
      <dgm:spPr/>
      <dgm:t>
        <a:bodyPr/>
        <a:lstStyle/>
        <a:p>
          <a:endParaRPr lang="en-US"/>
        </a:p>
      </dgm:t>
    </dgm:pt>
    <dgm:pt modelId="{FDEB776B-077E-4010-8D77-B75D3A1CCA24}">
      <dgm:prSet custT="1"/>
      <dgm:spPr/>
      <dgm:t>
        <a:bodyPr/>
        <a:lstStyle/>
        <a:p>
          <a:r>
            <a:rPr lang="en-US" sz="2000" b="1" i="0" baseline="0" dirty="0"/>
            <a:t>Common Tools Used by Criminals</a:t>
          </a:r>
          <a:r>
            <a:rPr lang="en-US" sz="2000" b="0" i="0" baseline="0" dirty="0"/>
            <a:t>:</a:t>
          </a:r>
          <a:endParaRPr lang="en-US" sz="2000" dirty="0"/>
        </a:p>
      </dgm:t>
    </dgm:pt>
    <dgm:pt modelId="{D2FA7656-8D0B-453A-ADE8-C05F2F034C02}" type="parTrans" cxnId="{90797951-3A3B-4AAE-966E-020BD89B66E1}">
      <dgm:prSet/>
      <dgm:spPr/>
      <dgm:t>
        <a:bodyPr/>
        <a:lstStyle/>
        <a:p>
          <a:endParaRPr lang="en-US"/>
        </a:p>
      </dgm:t>
    </dgm:pt>
    <dgm:pt modelId="{8C40AE5E-B5A5-4DA9-BB5A-2DD071E39017}" type="sibTrans" cxnId="{90797951-3A3B-4AAE-966E-020BD89B66E1}">
      <dgm:prSet/>
      <dgm:spPr/>
      <dgm:t>
        <a:bodyPr/>
        <a:lstStyle/>
        <a:p>
          <a:endParaRPr lang="en-US"/>
        </a:p>
      </dgm:t>
    </dgm:pt>
    <dgm:pt modelId="{DFF2DF83-4C5B-474D-88D7-28C1E96CC352}">
      <dgm:prSet custT="1"/>
      <dgm:spPr/>
      <dgm:t>
        <a:bodyPr/>
        <a:lstStyle/>
        <a:p>
          <a:r>
            <a:rPr lang="en-US" sz="1400" b="0" i="0" baseline="0" dirty="0"/>
            <a:t>Cutting devices were commonly employed by criminals.</a:t>
          </a:r>
          <a:endParaRPr lang="en-US" sz="1400" dirty="0"/>
        </a:p>
      </dgm:t>
    </dgm:pt>
    <dgm:pt modelId="{5762AEFC-1538-4694-85DA-A819E05AC13B}" type="parTrans" cxnId="{CB15F813-718B-4F26-A0EA-D43E89B7B375}">
      <dgm:prSet/>
      <dgm:spPr/>
      <dgm:t>
        <a:bodyPr/>
        <a:lstStyle/>
        <a:p>
          <a:endParaRPr lang="en-US"/>
        </a:p>
      </dgm:t>
    </dgm:pt>
    <dgm:pt modelId="{24A90F3B-5F5B-45E4-8F23-A9E8D01E17EB}" type="sibTrans" cxnId="{CB15F813-718B-4F26-A0EA-D43E89B7B375}">
      <dgm:prSet/>
      <dgm:spPr/>
      <dgm:t>
        <a:bodyPr/>
        <a:lstStyle/>
        <a:p>
          <a:endParaRPr lang="en-US"/>
        </a:p>
      </dgm:t>
    </dgm:pt>
    <dgm:pt modelId="{1A4E5E4F-6ACB-4E28-93B8-E37B46D4D1FD}">
      <dgm:prSet custT="1"/>
      <dgm:spPr/>
      <dgm:t>
        <a:bodyPr/>
        <a:lstStyle/>
        <a:p>
          <a:r>
            <a:rPr lang="en-US" sz="2000" b="1" i="0" baseline="0" dirty="0"/>
            <a:t>Average Victim Age</a:t>
          </a:r>
          <a:r>
            <a:rPr lang="en-US" sz="2000" b="0" i="0" baseline="0" dirty="0"/>
            <a:t>:</a:t>
          </a:r>
          <a:endParaRPr lang="en-US" sz="2000" dirty="0"/>
        </a:p>
      </dgm:t>
    </dgm:pt>
    <dgm:pt modelId="{E578DAAB-C89C-488F-8FA7-CD6E9C712E1F}" type="parTrans" cxnId="{10811932-18B4-40A3-B99C-302E28F74F34}">
      <dgm:prSet/>
      <dgm:spPr/>
      <dgm:t>
        <a:bodyPr/>
        <a:lstStyle/>
        <a:p>
          <a:endParaRPr lang="en-US"/>
        </a:p>
      </dgm:t>
    </dgm:pt>
    <dgm:pt modelId="{C81DF2D2-42DE-4DD9-9CC1-3427E1F1E3F6}" type="sibTrans" cxnId="{10811932-18B4-40A3-B99C-302E28F74F34}">
      <dgm:prSet/>
      <dgm:spPr/>
      <dgm:t>
        <a:bodyPr/>
        <a:lstStyle/>
        <a:p>
          <a:endParaRPr lang="en-US"/>
        </a:p>
      </dgm:t>
    </dgm:pt>
    <dgm:pt modelId="{F049EACB-85C2-4DCD-822D-D90447B42651}">
      <dgm:prSet custT="1"/>
      <dgm:spPr/>
      <dgm:t>
        <a:bodyPr/>
        <a:lstStyle/>
        <a:p>
          <a:r>
            <a:rPr lang="en-US" sz="1400" b="0" i="0" baseline="0" dirty="0"/>
            <a:t>The average age of crime victims was approximately 40 years.</a:t>
          </a:r>
          <a:endParaRPr lang="en-US" sz="1400" dirty="0"/>
        </a:p>
      </dgm:t>
    </dgm:pt>
    <dgm:pt modelId="{60755245-6C77-476F-A6EA-C5FFF0C8591B}" type="parTrans" cxnId="{02CAA045-DCEA-452D-ADCD-E00C2854E34D}">
      <dgm:prSet/>
      <dgm:spPr/>
      <dgm:t>
        <a:bodyPr/>
        <a:lstStyle/>
        <a:p>
          <a:endParaRPr lang="en-US"/>
        </a:p>
      </dgm:t>
    </dgm:pt>
    <dgm:pt modelId="{8F1CCC52-4C8B-477A-BFE0-249DF6AD22EE}" type="sibTrans" cxnId="{02CAA045-DCEA-452D-ADCD-E00C2854E34D}">
      <dgm:prSet/>
      <dgm:spPr/>
      <dgm:t>
        <a:bodyPr/>
        <a:lstStyle/>
        <a:p>
          <a:endParaRPr lang="en-US"/>
        </a:p>
      </dgm:t>
    </dgm:pt>
    <dgm:pt modelId="{DA7A12A7-516C-43FD-8107-B5FE3F653E17}" type="pres">
      <dgm:prSet presAssocID="{1A42738D-87BA-4CBD-ADCE-656D74424879}" presName="Name0" presStyleCnt="0">
        <dgm:presLayoutVars>
          <dgm:dir/>
          <dgm:animLvl val="lvl"/>
          <dgm:resizeHandles val="exact"/>
        </dgm:presLayoutVars>
      </dgm:prSet>
      <dgm:spPr/>
    </dgm:pt>
    <dgm:pt modelId="{2A5B2E6F-7997-4218-B9E9-403146918BED}" type="pres">
      <dgm:prSet presAssocID="{D48827D7-3A60-458C-890F-E868631499DC}" presName="linNode" presStyleCnt="0"/>
      <dgm:spPr/>
    </dgm:pt>
    <dgm:pt modelId="{65556EFA-6B0B-411B-A263-99BCE33C1001}" type="pres">
      <dgm:prSet presAssocID="{D48827D7-3A60-458C-890F-E868631499DC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856D0B0B-4234-4BCE-8279-2F3A9CC1E4FF}" type="pres">
      <dgm:prSet presAssocID="{D48827D7-3A60-458C-890F-E868631499DC}" presName="descendantText" presStyleLbl="alignAccFollowNode1" presStyleIdx="0" presStyleCnt="6">
        <dgm:presLayoutVars>
          <dgm:bulletEnabled val="1"/>
        </dgm:presLayoutVars>
      </dgm:prSet>
      <dgm:spPr/>
    </dgm:pt>
    <dgm:pt modelId="{F9AD9084-B6EC-449E-B424-3045F74A770F}" type="pres">
      <dgm:prSet presAssocID="{828A8B8C-8321-49C5-890D-7269E5E45403}" presName="sp" presStyleCnt="0"/>
      <dgm:spPr/>
    </dgm:pt>
    <dgm:pt modelId="{1E594075-94FC-4EA1-AD6F-EE7654D2086D}" type="pres">
      <dgm:prSet presAssocID="{3421ACF0-5778-446B-ACB1-3990C28DAD23}" presName="linNode" presStyleCnt="0"/>
      <dgm:spPr/>
    </dgm:pt>
    <dgm:pt modelId="{E7E4691D-E529-4ACC-A0C4-78BB6D2E31F1}" type="pres">
      <dgm:prSet presAssocID="{3421ACF0-5778-446B-ACB1-3990C28DAD23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EE417DC5-49AF-471D-A63F-C452BFDC356C}" type="pres">
      <dgm:prSet presAssocID="{3421ACF0-5778-446B-ACB1-3990C28DAD23}" presName="descendantText" presStyleLbl="alignAccFollowNode1" presStyleIdx="1" presStyleCnt="6">
        <dgm:presLayoutVars>
          <dgm:bulletEnabled val="1"/>
        </dgm:presLayoutVars>
      </dgm:prSet>
      <dgm:spPr/>
    </dgm:pt>
    <dgm:pt modelId="{50BC6B2C-21AF-4165-A33F-DF4E906962F5}" type="pres">
      <dgm:prSet presAssocID="{01F45DA1-2F53-4E2B-8C79-0968146775C0}" presName="sp" presStyleCnt="0"/>
      <dgm:spPr/>
    </dgm:pt>
    <dgm:pt modelId="{3C48B71B-8EB0-46C7-8CEC-72CF1738CB35}" type="pres">
      <dgm:prSet presAssocID="{BBB9774A-898A-4879-94C7-23BDC00A8D70}" presName="linNode" presStyleCnt="0"/>
      <dgm:spPr/>
    </dgm:pt>
    <dgm:pt modelId="{8EF10D61-25CB-4E5C-B980-1318F33D163F}" type="pres">
      <dgm:prSet presAssocID="{BBB9774A-898A-4879-94C7-23BDC00A8D70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00D424F1-FDCE-4D63-BC5D-25DC86584220}" type="pres">
      <dgm:prSet presAssocID="{BBB9774A-898A-4879-94C7-23BDC00A8D70}" presName="descendantText" presStyleLbl="alignAccFollowNode1" presStyleIdx="2" presStyleCnt="6">
        <dgm:presLayoutVars>
          <dgm:bulletEnabled val="1"/>
        </dgm:presLayoutVars>
      </dgm:prSet>
      <dgm:spPr/>
    </dgm:pt>
    <dgm:pt modelId="{54B0602E-85A6-4433-96BE-1F7364FD5EB0}" type="pres">
      <dgm:prSet presAssocID="{03437BC6-995A-4505-9FA8-9CE79728A549}" presName="sp" presStyleCnt="0"/>
      <dgm:spPr/>
    </dgm:pt>
    <dgm:pt modelId="{E366D789-4128-4B8E-9B52-012CB8DADFBE}" type="pres">
      <dgm:prSet presAssocID="{856307E7-2B13-49B9-995C-987F59AFD607}" presName="linNode" presStyleCnt="0"/>
      <dgm:spPr/>
    </dgm:pt>
    <dgm:pt modelId="{2A3CAF13-B280-49E9-AAE5-7FBFE2611CCB}" type="pres">
      <dgm:prSet presAssocID="{856307E7-2B13-49B9-995C-987F59AFD607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33337409-4320-497E-B37B-49337084E1EC}" type="pres">
      <dgm:prSet presAssocID="{856307E7-2B13-49B9-995C-987F59AFD607}" presName="descendantText" presStyleLbl="alignAccFollowNode1" presStyleIdx="3" presStyleCnt="6">
        <dgm:presLayoutVars>
          <dgm:bulletEnabled val="1"/>
        </dgm:presLayoutVars>
      </dgm:prSet>
      <dgm:spPr/>
    </dgm:pt>
    <dgm:pt modelId="{7D0CA5D8-AA8B-4AAD-B0F8-79B95CA22B74}" type="pres">
      <dgm:prSet presAssocID="{1C2DB2FD-1EC7-44B5-B721-D326ABEB1F0E}" presName="sp" presStyleCnt="0"/>
      <dgm:spPr/>
    </dgm:pt>
    <dgm:pt modelId="{EF949907-769D-40F3-BF93-42EDCC3B88F4}" type="pres">
      <dgm:prSet presAssocID="{FDEB776B-077E-4010-8D77-B75D3A1CCA24}" presName="linNode" presStyleCnt="0"/>
      <dgm:spPr/>
    </dgm:pt>
    <dgm:pt modelId="{F48A5312-4EBB-4251-83CD-BB3CF09A3A01}" type="pres">
      <dgm:prSet presAssocID="{FDEB776B-077E-4010-8D77-B75D3A1CCA24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5042273C-2615-47F2-8C13-7F730A40F1D4}" type="pres">
      <dgm:prSet presAssocID="{FDEB776B-077E-4010-8D77-B75D3A1CCA24}" presName="descendantText" presStyleLbl="alignAccFollowNode1" presStyleIdx="4" presStyleCnt="6" custLinFactNeighborX="0" custLinFactNeighborY="0">
        <dgm:presLayoutVars>
          <dgm:bulletEnabled val="1"/>
        </dgm:presLayoutVars>
      </dgm:prSet>
      <dgm:spPr/>
    </dgm:pt>
    <dgm:pt modelId="{CC6EE7D3-F2E1-4F18-94CC-98315272F9B4}" type="pres">
      <dgm:prSet presAssocID="{8C40AE5E-B5A5-4DA9-BB5A-2DD071E39017}" presName="sp" presStyleCnt="0"/>
      <dgm:spPr/>
    </dgm:pt>
    <dgm:pt modelId="{D4215C93-F8BD-4E20-A77D-E6ED4C1D68DB}" type="pres">
      <dgm:prSet presAssocID="{1A4E5E4F-6ACB-4E28-93B8-E37B46D4D1FD}" presName="linNode" presStyleCnt="0"/>
      <dgm:spPr/>
    </dgm:pt>
    <dgm:pt modelId="{461109F3-FDD4-418A-93DB-06222208A4CD}" type="pres">
      <dgm:prSet presAssocID="{1A4E5E4F-6ACB-4E28-93B8-E37B46D4D1FD}" presName="parentText" presStyleLbl="node1" presStyleIdx="5" presStyleCnt="6">
        <dgm:presLayoutVars>
          <dgm:chMax val="1"/>
          <dgm:bulletEnabled val="1"/>
        </dgm:presLayoutVars>
      </dgm:prSet>
      <dgm:spPr/>
    </dgm:pt>
    <dgm:pt modelId="{7A338D35-789F-4CAC-8558-9297DA514426}" type="pres">
      <dgm:prSet presAssocID="{1A4E5E4F-6ACB-4E28-93B8-E37B46D4D1FD}" presName="descendantText" presStyleLbl="alignAccFollowNode1" presStyleIdx="5" presStyleCnt="6">
        <dgm:presLayoutVars>
          <dgm:bulletEnabled val="1"/>
        </dgm:presLayoutVars>
      </dgm:prSet>
      <dgm:spPr/>
    </dgm:pt>
  </dgm:ptLst>
  <dgm:cxnLst>
    <dgm:cxn modelId="{CB15F813-718B-4F26-A0EA-D43E89B7B375}" srcId="{FDEB776B-077E-4010-8D77-B75D3A1CCA24}" destId="{DFF2DF83-4C5B-474D-88D7-28C1E96CC352}" srcOrd="0" destOrd="0" parTransId="{5762AEFC-1538-4694-85DA-A819E05AC13B}" sibTransId="{24A90F3B-5F5B-45E4-8F23-A9E8D01E17EB}"/>
    <dgm:cxn modelId="{6FAF9922-85E2-4F90-B78A-15620780CB20}" srcId="{3421ACF0-5778-446B-ACB1-3990C28DAD23}" destId="{34BE7FFD-B2A3-4EFE-B6E3-FA86BD8340FC}" srcOrd="0" destOrd="0" parTransId="{66505B72-680C-4C95-AF3B-86119E67C36E}" sibTransId="{8090EEA6-952D-4BB3-BCB0-B2CF9B4E7F6D}"/>
    <dgm:cxn modelId="{D88C2725-65D6-4B09-99B5-AFD7432E864F}" type="presOf" srcId="{856307E7-2B13-49B9-995C-987F59AFD607}" destId="{2A3CAF13-B280-49E9-AAE5-7FBFE2611CCB}" srcOrd="0" destOrd="0" presId="urn:microsoft.com/office/officeart/2005/8/layout/vList5"/>
    <dgm:cxn modelId="{10811932-18B4-40A3-B99C-302E28F74F34}" srcId="{1A42738D-87BA-4CBD-ADCE-656D74424879}" destId="{1A4E5E4F-6ACB-4E28-93B8-E37B46D4D1FD}" srcOrd="5" destOrd="0" parTransId="{E578DAAB-C89C-488F-8FA7-CD6E9C712E1F}" sibTransId="{C81DF2D2-42DE-4DD9-9CC1-3427E1F1E3F6}"/>
    <dgm:cxn modelId="{74528533-9B24-4303-BA87-6F21F1172ED2}" type="presOf" srcId="{CD8A71C1-C0ED-4B8D-8C2A-1F906DFC07DE}" destId="{00D424F1-FDCE-4D63-BC5D-25DC86584220}" srcOrd="0" destOrd="0" presId="urn:microsoft.com/office/officeart/2005/8/layout/vList5"/>
    <dgm:cxn modelId="{EC58DB39-6E08-47E5-B166-DA6B6ADEE789}" srcId="{CD8A71C1-C0ED-4B8D-8C2A-1F906DFC07DE}" destId="{B0BD9295-517B-4219-B8A3-38D4D8C93E2B}" srcOrd="1" destOrd="0" parTransId="{ED147977-50B2-42ED-8517-F40934A076D4}" sibTransId="{541C6275-CC15-4685-A401-774A263BE444}"/>
    <dgm:cxn modelId="{26DC5F45-D0E3-489F-B134-24A7766982BC}" type="presOf" srcId="{B0BD9295-517B-4219-B8A3-38D4D8C93E2B}" destId="{00D424F1-FDCE-4D63-BC5D-25DC86584220}" srcOrd="0" destOrd="2" presId="urn:microsoft.com/office/officeart/2005/8/layout/vList5"/>
    <dgm:cxn modelId="{02CAA045-DCEA-452D-ADCD-E00C2854E34D}" srcId="{1A4E5E4F-6ACB-4E28-93B8-E37B46D4D1FD}" destId="{F049EACB-85C2-4DCD-822D-D90447B42651}" srcOrd="0" destOrd="0" parTransId="{60755245-6C77-476F-A6EA-C5FFF0C8591B}" sibTransId="{8F1CCC52-4C8B-477A-BFE0-249DF6AD22EE}"/>
    <dgm:cxn modelId="{1593396C-E01F-4FCC-AC88-8F57F74A412F}" type="presOf" srcId="{1A4E5E4F-6ACB-4E28-93B8-E37B46D4D1FD}" destId="{461109F3-FDD4-418A-93DB-06222208A4CD}" srcOrd="0" destOrd="0" presId="urn:microsoft.com/office/officeart/2005/8/layout/vList5"/>
    <dgm:cxn modelId="{2FB72E6D-6A49-45D0-922E-D042DD835A35}" srcId="{1A42738D-87BA-4CBD-ADCE-656D74424879}" destId="{3421ACF0-5778-446B-ACB1-3990C28DAD23}" srcOrd="1" destOrd="0" parTransId="{ACF65850-6CBA-4FD5-AB79-1D4A613BE417}" sibTransId="{01F45DA1-2F53-4E2B-8C79-0968146775C0}"/>
    <dgm:cxn modelId="{90797951-3A3B-4AAE-966E-020BD89B66E1}" srcId="{1A42738D-87BA-4CBD-ADCE-656D74424879}" destId="{FDEB776B-077E-4010-8D77-B75D3A1CCA24}" srcOrd="4" destOrd="0" parTransId="{D2FA7656-8D0B-453A-ADE8-C05F2F034C02}" sibTransId="{8C40AE5E-B5A5-4DA9-BB5A-2DD071E39017}"/>
    <dgm:cxn modelId="{DA66B251-2E44-4458-97AC-0ADC2A5A2B38}" type="presOf" srcId="{1A42738D-87BA-4CBD-ADCE-656D74424879}" destId="{DA7A12A7-516C-43FD-8107-B5FE3F653E17}" srcOrd="0" destOrd="0" presId="urn:microsoft.com/office/officeart/2005/8/layout/vList5"/>
    <dgm:cxn modelId="{185D6252-CC77-45F0-A1F2-C64E9842543E}" type="presOf" srcId="{D48827D7-3A60-458C-890F-E868631499DC}" destId="{65556EFA-6B0B-411B-A263-99BCE33C1001}" srcOrd="0" destOrd="0" presId="urn:microsoft.com/office/officeart/2005/8/layout/vList5"/>
    <dgm:cxn modelId="{B6BB7072-AF18-4854-BE65-7AEAB10D9454}" type="presOf" srcId="{76F94216-BAA2-46D9-9E5C-01DA82480F22}" destId="{33337409-4320-497E-B37B-49337084E1EC}" srcOrd="0" destOrd="0" presId="urn:microsoft.com/office/officeart/2005/8/layout/vList5"/>
    <dgm:cxn modelId="{4EAEF37C-D3FB-4AE0-BE0C-ECF469E2E792}" srcId="{D48827D7-3A60-458C-890F-E868631499DC}" destId="{2D1D03C9-1196-443E-9F93-8FE10CD6A29C}" srcOrd="0" destOrd="0" parTransId="{9DB4E6EB-1C3F-4906-84FE-A466129E01E0}" sibTransId="{D4009E89-D861-41AA-BD3E-C672DB720231}"/>
    <dgm:cxn modelId="{07E9EF7F-0F67-4540-B520-90AF760D1836}" type="presOf" srcId="{95575EAF-800A-422F-87E7-E120C7F16EC9}" destId="{00D424F1-FDCE-4D63-BC5D-25DC86584220}" srcOrd="0" destOrd="1" presId="urn:microsoft.com/office/officeart/2005/8/layout/vList5"/>
    <dgm:cxn modelId="{DEE86386-0DE3-4550-8E3C-5F519E2CF1F6}" srcId="{CD8A71C1-C0ED-4B8D-8C2A-1F906DFC07DE}" destId="{EAC9AC1C-A1C1-4E5E-ADEF-5ECB2F650A19}" srcOrd="2" destOrd="0" parTransId="{38E8F293-C61E-4E68-B2AA-1272D3F447B7}" sibTransId="{9A77DC72-6CBA-4BC8-8AD2-4786BDF2FF3D}"/>
    <dgm:cxn modelId="{53DCBE86-A47C-4D9E-A6BE-1B8715E871F8}" type="presOf" srcId="{34BE7FFD-B2A3-4EFE-B6E3-FA86BD8340FC}" destId="{EE417DC5-49AF-471D-A63F-C452BFDC356C}" srcOrd="0" destOrd="0" presId="urn:microsoft.com/office/officeart/2005/8/layout/vList5"/>
    <dgm:cxn modelId="{083B7B9B-C668-411D-943E-75EC4A1C9451}" type="presOf" srcId="{EAC9AC1C-A1C1-4E5E-ADEF-5ECB2F650A19}" destId="{00D424F1-FDCE-4D63-BC5D-25DC86584220}" srcOrd="0" destOrd="3" presId="urn:microsoft.com/office/officeart/2005/8/layout/vList5"/>
    <dgm:cxn modelId="{75A898A9-9189-4040-AF59-9EE1B0F3519B}" type="presOf" srcId="{F049EACB-85C2-4DCD-822D-D90447B42651}" destId="{7A338D35-789F-4CAC-8558-9297DA514426}" srcOrd="0" destOrd="0" presId="urn:microsoft.com/office/officeart/2005/8/layout/vList5"/>
    <dgm:cxn modelId="{33A0FEAC-8FB0-4426-A673-B53FFD4AE9C0}" srcId="{1A42738D-87BA-4CBD-ADCE-656D74424879}" destId="{856307E7-2B13-49B9-995C-987F59AFD607}" srcOrd="3" destOrd="0" parTransId="{1FFC8199-9AB7-4EFE-9C6A-959A08ABF40F}" sibTransId="{1C2DB2FD-1EC7-44B5-B721-D326ABEB1F0E}"/>
    <dgm:cxn modelId="{9D839BB3-56A4-48B3-947D-3DFA74A9C01B}" srcId="{856307E7-2B13-49B9-995C-987F59AFD607}" destId="{76F94216-BAA2-46D9-9E5C-01DA82480F22}" srcOrd="0" destOrd="0" parTransId="{315ABD48-42DD-4E34-AE84-BEDDB6932304}" sibTransId="{CE779B45-3E2E-43FB-AA52-342F4CC4B35A}"/>
    <dgm:cxn modelId="{3DB3B3BF-728C-4855-BE58-077CB5F8E5DC}" type="presOf" srcId="{BBB9774A-898A-4879-94C7-23BDC00A8D70}" destId="{8EF10D61-25CB-4E5C-B980-1318F33D163F}" srcOrd="0" destOrd="0" presId="urn:microsoft.com/office/officeart/2005/8/layout/vList5"/>
    <dgm:cxn modelId="{657D3ACD-B600-438B-A62E-6437AFE66119}" srcId="{BBB9774A-898A-4879-94C7-23BDC00A8D70}" destId="{CD8A71C1-C0ED-4B8D-8C2A-1F906DFC07DE}" srcOrd="0" destOrd="0" parTransId="{D2269CC7-6CC0-483D-A7EB-350023BB3BB3}" sibTransId="{5368FB8E-B6B6-4934-A548-F86B7A5E2C58}"/>
    <dgm:cxn modelId="{B204EACF-353F-4D73-A1D5-0DB51D186DAF}" type="presOf" srcId="{2D1D03C9-1196-443E-9F93-8FE10CD6A29C}" destId="{856D0B0B-4234-4BCE-8279-2F3A9CC1E4FF}" srcOrd="0" destOrd="0" presId="urn:microsoft.com/office/officeart/2005/8/layout/vList5"/>
    <dgm:cxn modelId="{D1D181D4-ED27-45CB-9C3B-367CE7DDFEC9}" srcId="{CD8A71C1-C0ED-4B8D-8C2A-1F906DFC07DE}" destId="{95575EAF-800A-422F-87E7-E120C7F16EC9}" srcOrd="0" destOrd="0" parTransId="{D35264F5-D82E-4859-8908-3774B4A8D803}" sibTransId="{D7A67D7B-698A-40F5-BD85-EF010E5DCD98}"/>
    <dgm:cxn modelId="{F43528DF-C444-45C7-8797-7E0FBB1FFCBA}" type="presOf" srcId="{DFF2DF83-4C5B-474D-88D7-28C1E96CC352}" destId="{5042273C-2615-47F2-8C13-7F730A40F1D4}" srcOrd="0" destOrd="0" presId="urn:microsoft.com/office/officeart/2005/8/layout/vList5"/>
    <dgm:cxn modelId="{C72BD5E6-3E85-48CE-9E49-E96F72D520DE}" type="presOf" srcId="{3421ACF0-5778-446B-ACB1-3990C28DAD23}" destId="{E7E4691D-E529-4ACC-A0C4-78BB6D2E31F1}" srcOrd="0" destOrd="0" presId="urn:microsoft.com/office/officeart/2005/8/layout/vList5"/>
    <dgm:cxn modelId="{30BCC7E7-E800-4074-B88A-D37D76901C85}" srcId="{1A42738D-87BA-4CBD-ADCE-656D74424879}" destId="{D48827D7-3A60-458C-890F-E868631499DC}" srcOrd="0" destOrd="0" parTransId="{0045956D-81C1-4F88-A39D-9F90A9ED1AA0}" sibTransId="{828A8B8C-8321-49C5-890D-7269E5E45403}"/>
    <dgm:cxn modelId="{ACF768F0-6747-4A4B-9AA7-10ED87A69C85}" srcId="{1A42738D-87BA-4CBD-ADCE-656D74424879}" destId="{BBB9774A-898A-4879-94C7-23BDC00A8D70}" srcOrd="2" destOrd="0" parTransId="{9B315DFB-D4E1-4DF1-BC7D-2A53DBBF910D}" sibTransId="{03437BC6-995A-4505-9FA8-9CE79728A549}"/>
    <dgm:cxn modelId="{955A87FA-ED4C-486C-BB0D-6B164DE49519}" type="presOf" srcId="{FDEB776B-077E-4010-8D77-B75D3A1CCA24}" destId="{F48A5312-4EBB-4251-83CD-BB3CF09A3A01}" srcOrd="0" destOrd="0" presId="urn:microsoft.com/office/officeart/2005/8/layout/vList5"/>
    <dgm:cxn modelId="{DE463B1D-002C-4777-838C-16E98DC3D326}" type="presParOf" srcId="{DA7A12A7-516C-43FD-8107-B5FE3F653E17}" destId="{2A5B2E6F-7997-4218-B9E9-403146918BED}" srcOrd="0" destOrd="0" presId="urn:microsoft.com/office/officeart/2005/8/layout/vList5"/>
    <dgm:cxn modelId="{1514822E-8BC8-44B8-9E90-1FB102E3A47E}" type="presParOf" srcId="{2A5B2E6F-7997-4218-B9E9-403146918BED}" destId="{65556EFA-6B0B-411B-A263-99BCE33C1001}" srcOrd="0" destOrd="0" presId="urn:microsoft.com/office/officeart/2005/8/layout/vList5"/>
    <dgm:cxn modelId="{A6104C2F-D81C-479A-A26A-6FE89A9DC0EE}" type="presParOf" srcId="{2A5B2E6F-7997-4218-B9E9-403146918BED}" destId="{856D0B0B-4234-4BCE-8279-2F3A9CC1E4FF}" srcOrd="1" destOrd="0" presId="urn:microsoft.com/office/officeart/2005/8/layout/vList5"/>
    <dgm:cxn modelId="{CE13F636-E74D-40D8-B6DC-EDB05B56231D}" type="presParOf" srcId="{DA7A12A7-516C-43FD-8107-B5FE3F653E17}" destId="{F9AD9084-B6EC-449E-B424-3045F74A770F}" srcOrd="1" destOrd="0" presId="urn:microsoft.com/office/officeart/2005/8/layout/vList5"/>
    <dgm:cxn modelId="{074D0FF0-FCCA-40EA-B228-E7E540FA79CE}" type="presParOf" srcId="{DA7A12A7-516C-43FD-8107-B5FE3F653E17}" destId="{1E594075-94FC-4EA1-AD6F-EE7654D2086D}" srcOrd="2" destOrd="0" presId="urn:microsoft.com/office/officeart/2005/8/layout/vList5"/>
    <dgm:cxn modelId="{F3431D87-63E8-47CF-A2EE-2702F148AA84}" type="presParOf" srcId="{1E594075-94FC-4EA1-AD6F-EE7654D2086D}" destId="{E7E4691D-E529-4ACC-A0C4-78BB6D2E31F1}" srcOrd="0" destOrd="0" presId="urn:microsoft.com/office/officeart/2005/8/layout/vList5"/>
    <dgm:cxn modelId="{B839BD81-07CE-4D4A-AA04-DD8893703313}" type="presParOf" srcId="{1E594075-94FC-4EA1-AD6F-EE7654D2086D}" destId="{EE417DC5-49AF-471D-A63F-C452BFDC356C}" srcOrd="1" destOrd="0" presId="urn:microsoft.com/office/officeart/2005/8/layout/vList5"/>
    <dgm:cxn modelId="{B8EF9DF6-0392-451D-AAB5-427CCB4E43DA}" type="presParOf" srcId="{DA7A12A7-516C-43FD-8107-B5FE3F653E17}" destId="{50BC6B2C-21AF-4165-A33F-DF4E906962F5}" srcOrd="3" destOrd="0" presId="urn:microsoft.com/office/officeart/2005/8/layout/vList5"/>
    <dgm:cxn modelId="{BE551851-00D1-4EF2-B116-2A7E21B26D64}" type="presParOf" srcId="{DA7A12A7-516C-43FD-8107-B5FE3F653E17}" destId="{3C48B71B-8EB0-46C7-8CEC-72CF1738CB35}" srcOrd="4" destOrd="0" presId="urn:microsoft.com/office/officeart/2005/8/layout/vList5"/>
    <dgm:cxn modelId="{0AD8BA6D-7CEF-4027-8BCB-3C5145D675E1}" type="presParOf" srcId="{3C48B71B-8EB0-46C7-8CEC-72CF1738CB35}" destId="{8EF10D61-25CB-4E5C-B980-1318F33D163F}" srcOrd="0" destOrd="0" presId="urn:microsoft.com/office/officeart/2005/8/layout/vList5"/>
    <dgm:cxn modelId="{548F564C-9775-4F5E-909E-D141FA3E7554}" type="presParOf" srcId="{3C48B71B-8EB0-46C7-8CEC-72CF1738CB35}" destId="{00D424F1-FDCE-4D63-BC5D-25DC86584220}" srcOrd="1" destOrd="0" presId="urn:microsoft.com/office/officeart/2005/8/layout/vList5"/>
    <dgm:cxn modelId="{3863BEA4-7E89-42F2-8343-EE35A3FA075A}" type="presParOf" srcId="{DA7A12A7-516C-43FD-8107-B5FE3F653E17}" destId="{54B0602E-85A6-4433-96BE-1F7364FD5EB0}" srcOrd="5" destOrd="0" presId="urn:microsoft.com/office/officeart/2005/8/layout/vList5"/>
    <dgm:cxn modelId="{0F37596D-58A7-4327-81A3-D740404201F5}" type="presParOf" srcId="{DA7A12A7-516C-43FD-8107-B5FE3F653E17}" destId="{E366D789-4128-4B8E-9B52-012CB8DADFBE}" srcOrd="6" destOrd="0" presId="urn:microsoft.com/office/officeart/2005/8/layout/vList5"/>
    <dgm:cxn modelId="{3A1E04A6-56EE-4007-B050-BD082B4AF1D8}" type="presParOf" srcId="{E366D789-4128-4B8E-9B52-012CB8DADFBE}" destId="{2A3CAF13-B280-49E9-AAE5-7FBFE2611CCB}" srcOrd="0" destOrd="0" presId="urn:microsoft.com/office/officeart/2005/8/layout/vList5"/>
    <dgm:cxn modelId="{AA89CDCF-3597-4A3B-8A5D-BC4F4F1D9D76}" type="presParOf" srcId="{E366D789-4128-4B8E-9B52-012CB8DADFBE}" destId="{33337409-4320-497E-B37B-49337084E1EC}" srcOrd="1" destOrd="0" presId="urn:microsoft.com/office/officeart/2005/8/layout/vList5"/>
    <dgm:cxn modelId="{AF55CEFA-E427-486F-8C3D-C77B96694B18}" type="presParOf" srcId="{DA7A12A7-516C-43FD-8107-B5FE3F653E17}" destId="{7D0CA5D8-AA8B-4AAD-B0F8-79B95CA22B74}" srcOrd="7" destOrd="0" presId="urn:microsoft.com/office/officeart/2005/8/layout/vList5"/>
    <dgm:cxn modelId="{E262E920-F080-434B-AD10-8BAB3E79296A}" type="presParOf" srcId="{DA7A12A7-516C-43FD-8107-B5FE3F653E17}" destId="{EF949907-769D-40F3-BF93-42EDCC3B88F4}" srcOrd="8" destOrd="0" presId="urn:microsoft.com/office/officeart/2005/8/layout/vList5"/>
    <dgm:cxn modelId="{2758981A-771C-4332-B046-A5EB2F980441}" type="presParOf" srcId="{EF949907-769D-40F3-BF93-42EDCC3B88F4}" destId="{F48A5312-4EBB-4251-83CD-BB3CF09A3A01}" srcOrd="0" destOrd="0" presId="urn:microsoft.com/office/officeart/2005/8/layout/vList5"/>
    <dgm:cxn modelId="{CE1EC4E0-6736-43AC-B959-A676BF5B0C3C}" type="presParOf" srcId="{EF949907-769D-40F3-BF93-42EDCC3B88F4}" destId="{5042273C-2615-47F2-8C13-7F730A40F1D4}" srcOrd="1" destOrd="0" presId="urn:microsoft.com/office/officeart/2005/8/layout/vList5"/>
    <dgm:cxn modelId="{73D95B78-1AE3-4CCA-A73B-76E63591ECB9}" type="presParOf" srcId="{DA7A12A7-516C-43FD-8107-B5FE3F653E17}" destId="{CC6EE7D3-F2E1-4F18-94CC-98315272F9B4}" srcOrd="9" destOrd="0" presId="urn:microsoft.com/office/officeart/2005/8/layout/vList5"/>
    <dgm:cxn modelId="{DB18DBDF-9E1B-4E23-A81E-1C3DF51A7739}" type="presParOf" srcId="{DA7A12A7-516C-43FD-8107-B5FE3F653E17}" destId="{D4215C93-F8BD-4E20-A77D-E6ED4C1D68DB}" srcOrd="10" destOrd="0" presId="urn:microsoft.com/office/officeart/2005/8/layout/vList5"/>
    <dgm:cxn modelId="{68BA133C-5ADD-4702-8003-FD0E1E626007}" type="presParOf" srcId="{D4215C93-F8BD-4E20-A77D-E6ED4C1D68DB}" destId="{461109F3-FDD4-418A-93DB-06222208A4CD}" srcOrd="0" destOrd="0" presId="urn:microsoft.com/office/officeart/2005/8/layout/vList5"/>
    <dgm:cxn modelId="{E8E9D6FF-9BC5-400D-B14F-17B00EC1E0B4}" type="presParOf" srcId="{D4215C93-F8BD-4E20-A77D-E6ED4C1D68DB}" destId="{7A338D35-789F-4CAC-8558-9297DA51442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57E323-4992-4F96-9AF4-47C390A37DD5}">
      <dsp:nvSpPr>
        <dsp:cNvPr id="0" name=""/>
        <dsp:cNvSpPr/>
      </dsp:nvSpPr>
      <dsp:spPr>
        <a:xfrm>
          <a:off x="0" y="1511678"/>
          <a:ext cx="11107367" cy="201557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DB4BE0-4990-488F-B6DC-B3D7A39D1709}">
      <dsp:nvSpPr>
        <dsp:cNvPr id="0" name=""/>
        <dsp:cNvSpPr/>
      </dsp:nvSpPr>
      <dsp:spPr>
        <a:xfrm>
          <a:off x="4881" y="0"/>
          <a:ext cx="3221570" cy="2015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Data Loading</a:t>
          </a:r>
          <a:r>
            <a:rPr lang="en-US" sz="1600" b="0" i="0" kern="1200" baseline="0"/>
            <a:t>:</a:t>
          </a:r>
          <a:endParaRPr lang="en-US" sz="16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baseline="0" dirty="0"/>
            <a:t>Load data from the “Crime_Data_from_2020_to_Present.csv” file.</a:t>
          </a:r>
          <a:endParaRPr lang="en-US" sz="1200" kern="1200" dirty="0"/>
        </a:p>
      </dsp:txBody>
      <dsp:txXfrm>
        <a:off x="4881" y="0"/>
        <a:ext cx="3221570" cy="2015570"/>
      </dsp:txXfrm>
    </dsp:sp>
    <dsp:sp modelId="{8F5B40EE-CC10-45D7-BF41-1424F34579E9}">
      <dsp:nvSpPr>
        <dsp:cNvPr id="0" name=""/>
        <dsp:cNvSpPr/>
      </dsp:nvSpPr>
      <dsp:spPr>
        <a:xfrm>
          <a:off x="1363719" y="2267517"/>
          <a:ext cx="503892" cy="503892"/>
        </a:xfrm>
        <a:prstGeom prst="ellipse">
          <a:avLst/>
        </a:prstGeom>
        <a:solidFill>
          <a:schemeClr val="lt1"/>
        </a:solidFill>
        <a:ln w="34925" cap="flat" cmpd="sng" algn="in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</dsp:sp>
    <dsp:sp modelId="{0D554922-6296-4FDF-AEA1-41132CB76C17}">
      <dsp:nvSpPr>
        <dsp:cNvPr id="0" name=""/>
        <dsp:cNvSpPr/>
      </dsp:nvSpPr>
      <dsp:spPr>
        <a:xfrm>
          <a:off x="3387529" y="3023356"/>
          <a:ext cx="3221570" cy="2015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Data Cleaning with Power Query</a:t>
          </a:r>
          <a:r>
            <a:rPr lang="en-US" sz="1600" b="0" i="0" kern="1200" baseline="0"/>
            <a:t>:</a:t>
          </a:r>
          <a:endParaRPr lang="en-US" sz="16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baseline="0"/>
            <a:t>Use Power Query to clean and preprocess the dataset for better results.</a:t>
          </a:r>
          <a:endParaRPr lang="en-US" sz="1200" kern="1200"/>
        </a:p>
      </dsp:txBody>
      <dsp:txXfrm>
        <a:off x="3387529" y="3023356"/>
        <a:ext cx="3221570" cy="2015570"/>
      </dsp:txXfrm>
    </dsp:sp>
    <dsp:sp modelId="{6E7C7C57-DA4A-4380-BC1D-154CA449E694}">
      <dsp:nvSpPr>
        <dsp:cNvPr id="0" name=""/>
        <dsp:cNvSpPr/>
      </dsp:nvSpPr>
      <dsp:spPr>
        <a:xfrm>
          <a:off x="4746368" y="2267517"/>
          <a:ext cx="503892" cy="503892"/>
        </a:xfrm>
        <a:prstGeom prst="ellipse">
          <a:avLst/>
        </a:prstGeom>
        <a:solidFill>
          <a:schemeClr val="lt1"/>
        </a:solidFill>
        <a:ln w="34925" cap="flat" cmpd="sng" algn="in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</dsp:sp>
    <dsp:sp modelId="{F0C81E4C-CAF0-4734-865A-5934CFF318D5}">
      <dsp:nvSpPr>
        <dsp:cNvPr id="0" name=""/>
        <dsp:cNvSpPr/>
      </dsp:nvSpPr>
      <dsp:spPr>
        <a:xfrm>
          <a:off x="6770178" y="0"/>
          <a:ext cx="3221570" cy="2015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Data Refresh and Visualization</a:t>
          </a:r>
          <a:r>
            <a:rPr lang="en-US" sz="1600" b="0" i="0" kern="1200" baseline="0"/>
            <a:t>:</a:t>
          </a:r>
          <a:endParaRPr lang="en-US" sz="16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baseline="0"/>
            <a:t>Refresh the data to ensure it’s up-to-date.</a:t>
          </a:r>
          <a:endParaRPr 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kern="1200" baseline="0"/>
            <a:t>Create visual representations using bar charts, geographic maps, tables, and tiles.</a:t>
          </a:r>
          <a:endParaRPr lang="en-US" sz="1200" kern="1200"/>
        </a:p>
      </dsp:txBody>
      <dsp:txXfrm>
        <a:off x="6770178" y="0"/>
        <a:ext cx="3221570" cy="2015570"/>
      </dsp:txXfrm>
    </dsp:sp>
    <dsp:sp modelId="{8F3C5502-D9E1-4829-ADDE-B8EACE484F37}">
      <dsp:nvSpPr>
        <dsp:cNvPr id="0" name=""/>
        <dsp:cNvSpPr/>
      </dsp:nvSpPr>
      <dsp:spPr>
        <a:xfrm>
          <a:off x="8129017" y="2267517"/>
          <a:ext cx="503892" cy="503892"/>
        </a:xfrm>
        <a:prstGeom prst="ellipse">
          <a:avLst/>
        </a:prstGeom>
        <a:solidFill>
          <a:schemeClr val="lt1"/>
        </a:solidFill>
        <a:ln w="34925" cap="flat" cmpd="sng" algn="in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6D0B0B-4234-4BCE-8279-2F3A9CC1E4FF}">
      <dsp:nvSpPr>
        <dsp:cNvPr id="0" name=""/>
        <dsp:cNvSpPr/>
      </dsp:nvSpPr>
      <dsp:spPr>
        <a:xfrm rot="5400000">
          <a:off x="6170931" y="-2623491"/>
          <a:ext cx="715769" cy="6144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baseline="0" dirty="0"/>
            <a:t>It was observed that a higher number of </a:t>
          </a:r>
          <a:r>
            <a:rPr lang="en-US" sz="1400" b="1" i="0" kern="1200" baseline="0" dirty="0"/>
            <a:t>females</a:t>
          </a:r>
          <a:r>
            <a:rPr lang="en-US" sz="1400" b="0" i="0" kern="1200" baseline="0" dirty="0"/>
            <a:t> were victims of crime.</a:t>
          </a:r>
          <a:endParaRPr lang="en-US" sz="1400" kern="1200" dirty="0"/>
        </a:p>
      </dsp:txBody>
      <dsp:txXfrm rot="-5400000">
        <a:off x="3456432" y="125949"/>
        <a:ext cx="6109827" cy="645887"/>
      </dsp:txXfrm>
    </dsp:sp>
    <dsp:sp modelId="{65556EFA-6B0B-411B-A263-99BCE33C1001}">
      <dsp:nvSpPr>
        <dsp:cNvPr id="0" name=""/>
        <dsp:cNvSpPr/>
      </dsp:nvSpPr>
      <dsp:spPr>
        <a:xfrm>
          <a:off x="0" y="1536"/>
          <a:ext cx="3456432" cy="8947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Gender Disparities in Victims</a:t>
          </a:r>
          <a:r>
            <a:rPr lang="en-US" sz="2000" b="0" i="0" kern="1200" baseline="0" dirty="0"/>
            <a:t>:</a:t>
          </a:r>
          <a:endParaRPr lang="en-US" sz="2000" kern="1200" dirty="0"/>
        </a:p>
      </dsp:txBody>
      <dsp:txXfrm>
        <a:off x="43676" y="45212"/>
        <a:ext cx="3369080" cy="807360"/>
      </dsp:txXfrm>
    </dsp:sp>
    <dsp:sp modelId="{EE417DC5-49AF-471D-A63F-C452BFDC356C}">
      <dsp:nvSpPr>
        <dsp:cNvPr id="0" name=""/>
        <dsp:cNvSpPr/>
      </dsp:nvSpPr>
      <dsp:spPr>
        <a:xfrm rot="5400000">
          <a:off x="6170931" y="-1684043"/>
          <a:ext cx="715769" cy="6144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i="0" kern="1200" baseline="0" dirty="0"/>
            <a:t>Vehicles</a:t>
          </a:r>
          <a:r>
            <a:rPr lang="en-US" sz="1400" b="0" i="0" kern="1200" baseline="0" dirty="0"/>
            <a:t> were more frequently stolen on </a:t>
          </a:r>
          <a:r>
            <a:rPr lang="en-US" sz="1400" b="1" i="0" kern="1200" baseline="0" dirty="0"/>
            <a:t>weekdays</a:t>
          </a:r>
          <a:r>
            <a:rPr lang="en-US" sz="1400" b="0" i="0" kern="1200" baseline="0" dirty="0"/>
            <a:t>.</a:t>
          </a:r>
          <a:endParaRPr lang="en-US" sz="1400" kern="1200" dirty="0"/>
        </a:p>
      </dsp:txBody>
      <dsp:txXfrm rot="-5400000">
        <a:off x="3456432" y="1065397"/>
        <a:ext cx="6109827" cy="645887"/>
      </dsp:txXfrm>
    </dsp:sp>
    <dsp:sp modelId="{E7E4691D-E529-4ACC-A0C4-78BB6D2E31F1}">
      <dsp:nvSpPr>
        <dsp:cNvPr id="0" name=""/>
        <dsp:cNvSpPr/>
      </dsp:nvSpPr>
      <dsp:spPr>
        <a:xfrm>
          <a:off x="0" y="940984"/>
          <a:ext cx="3456432" cy="8947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Weekday Vehicle Theft</a:t>
          </a:r>
          <a:r>
            <a:rPr lang="en-US" sz="2000" b="0" i="0" kern="1200" baseline="0" dirty="0"/>
            <a:t>:</a:t>
          </a:r>
          <a:endParaRPr lang="en-US" sz="2000" kern="1200" dirty="0"/>
        </a:p>
      </dsp:txBody>
      <dsp:txXfrm>
        <a:off x="43676" y="984660"/>
        <a:ext cx="3369080" cy="807360"/>
      </dsp:txXfrm>
    </dsp:sp>
    <dsp:sp modelId="{00D424F1-FDCE-4D63-BC5D-25DC86584220}">
      <dsp:nvSpPr>
        <dsp:cNvPr id="0" name=""/>
        <dsp:cNvSpPr/>
      </dsp:nvSpPr>
      <dsp:spPr>
        <a:xfrm rot="5400000">
          <a:off x="6170931" y="-744595"/>
          <a:ext cx="715769" cy="6144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baseline="0" dirty="0"/>
            <a:t>The overall crime rate exhibited significant fluctuations: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baseline="0" dirty="0"/>
            <a:t>In </a:t>
          </a:r>
          <a:r>
            <a:rPr lang="en-US" sz="1300" b="1" i="0" kern="1200" baseline="0" dirty="0"/>
            <a:t>2020</a:t>
          </a:r>
          <a:r>
            <a:rPr lang="en-US" sz="1300" b="0" i="0" kern="1200" baseline="0" dirty="0"/>
            <a:t>, the crime rate was notably high.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baseline="0" dirty="0"/>
            <a:t>Due to the pandemic (COVID-19), the crime rate decreased in </a:t>
          </a:r>
          <a:r>
            <a:rPr lang="en-US" sz="1300" b="1" i="0" kern="1200" baseline="0" dirty="0"/>
            <a:t>2022</a:t>
          </a:r>
          <a:r>
            <a:rPr lang="en-US" sz="1300" b="0" i="0" kern="1200" baseline="0" dirty="0"/>
            <a:t>.</a:t>
          </a:r>
          <a:endParaRPr lang="en-US" sz="1300" kern="1200" dirty="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baseline="0" dirty="0"/>
            <a:t>However, in 2023, it slightly </a:t>
          </a:r>
          <a:r>
            <a:rPr lang="en-US" sz="1300" b="1" i="0" kern="1200" baseline="0" dirty="0"/>
            <a:t>increased</a:t>
          </a:r>
          <a:r>
            <a:rPr lang="en-US" sz="1300" b="0" i="0" kern="1200" baseline="0" dirty="0"/>
            <a:t> again.</a:t>
          </a:r>
          <a:endParaRPr lang="en-US" sz="1300" kern="1200" dirty="0"/>
        </a:p>
      </dsp:txBody>
      <dsp:txXfrm rot="-5400000">
        <a:off x="3456432" y="2004845"/>
        <a:ext cx="6109827" cy="645887"/>
      </dsp:txXfrm>
    </dsp:sp>
    <dsp:sp modelId="{8EF10D61-25CB-4E5C-B980-1318F33D163F}">
      <dsp:nvSpPr>
        <dsp:cNvPr id="0" name=""/>
        <dsp:cNvSpPr/>
      </dsp:nvSpPr>
      <dsp:spPr>
        <a:xfrm>
          <a:off x="0" y="1880432"/>
          <a:ext cx="3456432" cy="8947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Crime Rate Trends</a:t>
          </a:r>
          <a:r>
            <a:rPr lang="en-US" sz="2000" b="0" i="0" kern="1200" baseline="0" dirty="0"/>
            <a:t>:</a:t>
          </a:r>
          <a:endParaRPr lang="en-US" sz="2000" kern="1200" dirty="0"/>
        </a:p>
      </dsp:txBody>
      <dsp:txXfrm>
        <a:off x="43676" y="1924108"/>
        <a:ext cx="3369080" cy="807360"/>
      </dsp:txXfrm>
    </dsp:sp>
    <dsp:sp modelId="{33337409-4320-497E-B37B-49337084E1EC}">
      <dsp:nvSpPr>
        <dsp:cNvPr id="0" name=""/>
        <dsp:cNvSpPr/>
      </dsp:nvSpPr>
      <dsp:spPr>
        <a:xfrm rot="5400000">
          <a:off x="6170931" y="194853"/>
          <a:ext cx="715769" cy="6144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baseline="0" dirty="0"/>
            <a:t>The Pacific, South East, and West regions experienced elevated crime rates.</a:t>
          </a:r>
          <a:endParaRPr lang="en-US" sz="1400" kern="1200" dirty="0"/>
        </a:p>
      </dsp:txBody>
      <dsp:txXfrm rot="-5400000">
        <a:off x="3456432" y="2944294"/>
        <a:ext cx="6109827" cy="645887"/>
      </dsp:txXfrm>
    </dsp:sp>
    <dsp:sp modelId="{2A3CAF13-B280-49E9-AAE5-7FBFE2611CCB}">
      <dsp:nvSpPr>
        <dsp:cNvPr id="0" name=""/>
        <dsp:cNvSpPr/>
      </dsp:nvSpPr>
      <dsp:spPr>
        <a:xfrm>
          <a:off x="0" y="2819880"/>
          <a:ext cx="3456432" cy="8947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High Crime Regions</a:t>
          </a:r>
          <a:r>
            <a:rPr lang="en-US" sz="2000" b="0" i="0" kern="1200" baseline="0" dirty="0"/>
            <a:t>:</a:t>
          </a:r>
          <a:endParaRPr lang="en-US" sz="2000" kern="1200" dirty="0"/>
        </a:p>
      </dsp:txBody>
      <dsp:txXfrm>
        <a:off x="43676" y="2863556"/>
        <a:ext cx="3369080" cy="807360"/>
      </dsp:txXfrm>
    </dsp:sp>
    <dsp:sp modelId="{5042273C-2615-47F2-8C13-7F730A40F1D4}">
      <dsp:nvSpPr>
        <dsp:cNvPr id="0" name=""/>
        <dsp:cNvSpPr/>
      </dsp:nvSpPr>
      <dsp:spPr>
        <a:xfrm rot="5400000">
          <a:off x="6170931" y="1134301"/>
          <a:ext cx="715769" cy="6144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baseline="0" dirty="0"/>
            <a:t>Cutting devices were commonly employed by criminals.</a:t>
          </a:r>
          <a:endParaRPr lang="en-US" sz="1400" kern="1200" dirty="0"/>
        </a:p>
      </dsp:txBody>
      <dsp:txXfrm rot="-5400000">
        <a:off x="3456432" y="3883742"/>
        <a:ext cx="6109827" cy="645887"/>
      </dsp:txXfrm>
    </dsp:sp>
    <dsp:sp modelId="{F48A5312-4EBB-4251-83CD-BB3CF09A3A01}">
      <dsp:nvSpPr>
        <dsp:cNvPr id="0" name=""/>
        <dsp:cNvSpPr/>
      </dsp:nvSpPr>
      <dsp:spPr>
        <a:xfrm>
          <a:off x="0" y="3759328"/>
          <a:ext cx="3456432" cy="8947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Common Tools Used by Criminals</a:t>
          </a:r>
          <a:r>
            <a:rPr lang="en-US" sz="2000" b="0" i="0" kern="1200" baseline="0" dirty="0"/>
            <a:t>:</a:t>
          </a:r>
          <a:endParaRPr lang="en-US" sz="2000" kern="1200" dirty="0"/>
        </a:p>
      </dsp:txBody>
      <dsp:txXfrm>
        <a:off x="43676" y="3803004"/>
        <a:ext cx="3369080" cy="807360"/>
      </dsp:txXfrm>
    </dsp:sp>
    <dsp:sp modelId="{7A338D35-789F-4CAC-8558-9297DA514426}">
      <dsp:nvSpPr>
        <dsp:cNvPr id="0" name=""/>
        <dsp:cNvSpPr/>
      </dsp:nvSpPr>
      <dsp:spPr>
        <a:xfrm rot="5400000">
          <a:off x="6170931" y="2073749"/>
          <a:ext cx="715769" cy="6144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baseline="0" dirty="0"/>
            <a:t>The average age of crime victims was approximately 40 years.</a:t>
          </a:r>
          <a:endParaRPr lang="en-US" sz="1400" kern="1200" dirty="0"/>
        </a:p>
      </dsp:txBody>
      <dsp:txXfrm rot="-5400000">
        <a:off x="3456432" y="4823190"/>
        <a:ext cx="6109827" cy="645887"/>
      </dsp:txXfrm>
    </dsp:sp>
    <dsp:sp modelId="{461109F3-FDD4-418A-93DB-06222208A4CD}">
      <dsp:nvSpPr>
        <dsp:cNvPr id="0" name=""/>
        <dsp:cNvSpPr/>
      </dsp:nvSpPr>
      <dsp:spPr>
        <a:xfrm>
          <a:off x="0" y="4698776"/>
          <a:ext cx="3456432" cy="8947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/>
            <a:t>Average Victim Age</a:t>
          </a:r>
          <a:r>
            <a:rPr lang="en-US" sz="2000" b="0" i="0" kern="1200" baseline="0" dirty="0"/>
            <a:t>:</a:t>
          </a:r>
          <a:endParaRPr lang="en-US" sz="2000" kern="1200" dirty="0"/>
        </a:p>
      </dsp:txBody>
      <dsp:txXfrm>
        <a:off x="43676" y="4742452"/>
        <a:ext cx="3369080" cy="8073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Crime Report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 sz="1800" dirty="0">
                <a:solidFill>
                  <a:srgbClr val="FFFFFF"/>
                </a:solidFill>
              </a:rPr>
              <a:t>Tools used: Power BI</a:t>
            </a: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24287"/>
            <a:ext cx="9601200" cy="603850"/>
          </a:xfrm>
        </p:spPr>
        <p:txBody>
          <a:bodyPr>
            <a:normAutofit/>
          </a:bodyPr>
          <a:lstStyle/>
          <a:p>
            <a:r>
              <a:rPr lang="en-IN" sz="2500" dirty="0"/>
              <a:t>This Data Set Contains:</a:t>
            </a:r>
            <a:endParaRPr lang="en-US" sz="25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3CA985-CD19-AB26-562B-6B4688E14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312" y="828137"/>
            <a:ext cx="10532853" cy="5805576"/>
          </a:xfrm>
        </p:spPr>
        <p:txBody>
          <a:bodyPr>
            <a:normAutofit/>
          </a:bodyPr>
          <a:lstStyle/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DR_NO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likely represents the Report Number.</a:t>
            </a:r>
          </a:p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Date </a:t>
            </a:r>
            <a:r>
              <a:rPr lang="en-US" sz="1000" b="1" i="0" dirty="0" err="1">
                <a:solidFill>
                  <a:srgbClr val="364962"/>
                </a:solidFill>
                <a:effectLst/>
              </a:rPr>
              <a:t>Rptd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indicates the date when the crime was reported to the authorities.</a:t>
            </a:r>
          </a:p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DATE OCC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represents the date on which the crime actually occurred.</a:t>
            </a:r>
          </a:p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AREA CODE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represents the Area Code. In the context of crime reports.</a:t>
            </a:r>
          </a:p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AREA NAME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contains the name or label of the specific area where the crime occurred.</a:t>
            </a:r>
          </a:p>
          <a:p>
            <a:pPr algn="l"/>
            <a:r>
              <a:rPr lang="en-US" sz="1000" b="1" i="0" dirty="0" err="1">
                <a:solidFill>
                  <a:srgbClr val="364962"/>
                </a:solidFill>
                <a:effectLst/>
              </a:rPr>
              <a:t>Rpt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</a:t>
            </a:r>
            <a:r>
              <a:rPr lang="en-US" sz="1000" b="1" i="0" dirty="0" err="1">
                <a:solidFill>
                  <a:srgbClr val="364962"/>
                </a:solidFill>
                <a:effectLst/>
              </a:rPr>
              <a:t>Dist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No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likely refers to the Report District Number.</a:t>
            </a:r>
          </a:p>
          <a:p>
            <a:pPr algn="l"/>
            <a:r>
              <a:rPr lang="en-US" sz="1000" b="1" i="0" dirty="0" err="1">
                <a:solidFill>
                  <a:srgbClr val="364962"/>
                </a:solidFill>
                <a:effectLst/>
              </a:rPr>
              <a:t>Crm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Cd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represents the Crime Code.</a:t>
            </a:r>
          </a:p>
          <a:p>
            <a:pPr algn="l"/>
            <a:r>
              <a:rPr lang="en-US" sz="1000" b="1" i="0" dirty="0" err="1">
                <a:solidFill>
                  <a:srgbClr val="364962"/>
                </a:solidFill>
                <a:effectLst/>
              </a:rPr>
              <a:t>Crm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Desc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contains the description of the crime corresponding to the Crime Code.</a:t>
            </a:r>
          </a:p>
          <a:p>
            <a:pPr algn="l"/>
            <a:r>
              <a:rPr lang="en-US" sz="1000" b="1" i="0" dirty="0" err="1">
                <a:solidFill>
                  <a:srgbClr val="364962"/>
                </a:solidFill>
                <a:effectLst/>
              </a:rPr>
              <a:t>Vict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Age-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represents the age of the victim involved in the reported crime.</a:t>
            </a:r>
          </a:p>
          <a:p>
            <a:pPr algn="l"/>
            <a:r>
              <a:rPr lang="en-US" sz="1000" b="1" i="0" dirty="0" err="1">
                <a:solidFill>
                  <a:srgbClr val="364962"/>
                </a:solidFill>
                <a:effectLst/>
              </a:rPr>
              <a:t>Vict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Gender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indicates the gender of the victim.(F - Female, M - Male, X - Unknow)</a:t>
            </a:r>
          </a:p>
          <a:p>
            <a:pPr algn="l"/>
            <a:r>
              <a:rPr lang="en-US" sz="1000" b="1" i="0" dirty="0" err="1">
                <a:solidFill>
                  <a:srgbClr val="364962"/>
                </a:solidFill>
                <a:effectLst/>
              </a:rPr>
              <a:t>Vict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Descent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denotes the ethnic or racial descent of the victim. (Descent Code: A - Other Asian, B - Black, C - Chinese, D - Cambodian, F - Filipino, G - Guamanian, H - Hispanic/Latin/Mexican, I - American Indian/Alaskan Native, J - Japanese, K - Korean, L - Laotian, O - Other, P - Pacific Islander, S - Samoan, U - Hawaiian, V - Vietnamese, W - White, X - Unknown, Z - Asian Indian)</a:t>
            </a:r>
          </a:p>
          <a:p>
            <a:pPr algn="l"/>
            <a:r>
              <a:rPr lang="en-US" sz="1000" b="1" i="0" dirty="0" err="1">
                <a:solidFill>
                  <a:srgbClr val="364962"/>
                </a:solidFill>
                <a:effectLst/>
              </a:rPr>
              <a:t>Premis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Cd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represents the Premises Code. It indicates the numerical code assigned to describe the type of location where the crime occurred, such as a residence, commercial establishment, or public area.</a:t>
            </a:r>
          </a:p>
          <a:p>
            <a:pPr algn="l"/>
            <a:r>
              <a:rPr lang="en-US" sz="1000" b="1" i="0" dirty="0" err="1">
                <a:solidFill>
                  <a:srgbClr val="364962"/>
                </a:solidFill>
                <a:effectLst/>
              </a:rPr>
              <a:t>Premis</a:t>
            </a:r>
            <a:r>
              <a:rPr lang="en-US" sz="1000" b="1" i="0" dirty="0">
                <a:solidFill>
                  <a:srgbClr val="364962"/>
                </a:solidFill>
                <a:effectLst/>
              </a:rPr>
              <a:t> Desc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contains the description or name of the premises corresponding to the Premises Code.</a:t>
            </a:r>
          </a:p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Weapon Used Cd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represents the Weapon Used Code. It denotes the numerical code assigned to describe the type of weapon, if any, used in the commission of the crime.</a:t>
            </a:r>
          </a:p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Weapon Desc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contains the description or name of the weapon corresponding to the Weapon Used Code.</a:t>
            </a:r>
          </a:p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Status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represents the Status of the crime report.</a:t>
            </a:r>
          </a:p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Status Desc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contains the description or name of the status corresponding to the Status Code.</a:t>
            </a:r>
          </a:p>
          <a:p>
            <a:pPr algn="l"/>
            <a:r>
              <a:rPr lang="en-US" sz="1000" b="1" i="0" dirty="0">
                <a:solidFill>
                  <a:srgbClr val="364962"/>
                </a:solidFill>
                <a:effectLst/>
              </a:rPr>
              <a:t>LOCATION -</a:t>
            </a:r>
            <a:r>
              <a:rPr lang="en-US" sz="1000" b="0" i="0" dirty="0">
                <a:solidFill>
                  <a:srgbClr val="2C3F58"/>
                </a:solidFill>
                <a:effectLst/>
              </a:rPr>
              <a:t> This column represents the specific location or address where the crime occurred.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A4184-11FA-DC68-9E75-CA4D8AE5A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940" y="212449"/>
            <a:ext cx="9601200" cy="547777"/>
          </a:xfrm>
        </p:spPr>
        <p:txBody>
          <a:bodyPr>
            <a:normAutofit/>
          </a:bodyPr>
          <a:lstStyle/>
          <a:p>
            <a:r>
              <a:rPr lang="en-IN" sz="2500" dirty="0">
                <a:solidFill>
                  <a:schemeClr val="tx1"/>
                </a:solidFill>
              </a:rPr>
              <a:t>Approach</a:t>
            </a:r>
            <a:endParaRPr lang="en-US" sz="2500" dirty="0">
              <a:solidFill>
                <a:schemeClr val="tx1"/>
              </a:solidFill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4C3D74E1-B91D-3F09-8C1B-2A5F882136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9799040"/>
              </p:ext>
            </p:extLst>
          </p:nvPr>
        </p:nvGraphicFramePr>
        <p:xfrm>
          <a:off x="886837" y="909536"/>
          <a:ext cx="11107367" cy="5038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E83649D-7B7A-F8BE-869B-76712A1F96EB}"/>
              </a:ext>
            </a:extLst>
          </p:cNvPr>
          <p:cNvSpPr txBox="1"/>
          <p:nvPr/>
        </p:nvSpPr>
        <p:spPr>
          <a:xfrm>
            <a:off x="2295726" y="3169323"/>
            <a:ext cx="389107" cy="519351"/>
          </a:xfrm>
          <a:prstGeom prst="ellipse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BF06F7-5BAD-78B2-1F34-3D84738BB132}"/>
              </a:ext>
            </a:extLst>
          </p:cNvPr>
          <p:cNvSpPr txBox="1"/>
          <p:nvPr/>
        </p:nvSpPr>
        <p:spPr>
          <a:xfrm>
            <a:off x="5669602" y="3169322"/>
            <a:ext cx="389107" cy="519351"/>
          </a:xfrm>
          <a:prstGeom prst="ellipse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2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C67280-CAE0-D40C-D225-C99C820EA05E}"/>
              </a:ext>
            </a:extLst>
          </p:cNvPr>
          <p:cNvSpPr txBox="1"/>
          <p:nvPr/>
        </p:nvSpPr>
        <p:spPr>
          <a:xfrm>
            <a:off x="9043478" y="3169322"/>
            <a:ext cx="481522" cy="519351"/>
          </a:xfrm>
          <a:prstGeom prst="ellipse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311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30A8B-41B8-E449-6678-D9C2FC28D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5185"/>
            <a:ext cx="9601200" cy="625415"/>
          </a:xfrm>
        </p:spPr>
        <p:txBody>
          <a:bodyPr>
            <a:normAutofit/>
          </a:bodyPr>
          <a:lstStyle/>
          <a:p>
            <a:r>
              <a:rPr lang="en-IN" sz="2500" dirty="0"/>
              <a:t>Data insights</a:t>
            </a:r>
            <a:endParaRPr lang="en-US" sz="25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E4F14F5-C6DD-C5E8-2524-DC199BB0B7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5111074"/>
              </p:ext>
            </p:extLst>
          </p:nvPr>
        </p:nvGraphicFramePr>
        <p:xfrm>
          <a:off x="1371600" y="990600"/>
          <a:ext cx="9601200" cy="5595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98042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0B928D-F63A-3BC9-3E10-58515EB48B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7674" r="27949" b="87795"/>
          <a:stretch/>
        </p:blipFill>
        <p:spPr>
          <a:xfrm>
            <a:off x="1043796" y="278207"/>
            <a:ext cx="6012612" cy="75912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CEE07B-0774-2606-54B9-F8AD50E873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36" t="57107" r="45378"/>
          <a:stretch/>
        </p:blipFill>
        <p:spPr>
          <a:xfrm>
            <a:off x="1043796" y="1152525"/>
            <a:ext cx="8633604" cy="3390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162E93-8E29-804F-DC24-BAFD40215A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269" t="56226" r="1509"/>
          <a:stretch/>
        </p:blipFill>
        <p:spPr>
          <a:xfrm>
            <a:off x="7056408" y="3686175"/>
            <a:ext cx="5013199" cy="296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84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C2616-8E09-43EE-AEF4-F9F281596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615" y="77636"/>
            <a:ext cx="4997570" cy="448575"/>
          </a:xfrm>
        </p:spPr>
        <p:txBody>
          <a:bodyPr>
            <a:noAutofit/>
          </a:bodyPr>
          <a:lstStyle/>
          <a:p>
            <a:pPr algn="ctr"/>
            <a:r>
              <a:rPr lang="en-US" sz="2500" b="0" i="0" dirty="0">
                <a:solidFill>
                  <a:srgbClr val="323D4D"/>
                </a:solidFill>
                <a:effectLst/>
                <a:latin typeface="Inter"/>
              </a:rPr>
              <a:t>PowerBI Dashboard</a:t>
            </a:r>
            <a:endParaRPr lang="en-US" sz="25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5D83D7-9F50-12E1-5E13-6DA4BCF57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184"/>
          <a:stretch/>
        </p:blipFill>
        <p:spPr>
          <a:xfrm>
            <a:off x="735221" y="526211"/>
            <a:ext cx="11342479" cy="6235103"/>
          </a:xfrm>
        </p:spPr>
      </p:pic>
    </p:spTree>
    <p:extLst>
      <p:ext uri="{BB962C8B-B14F-4D97-AF65-F5344CB8AC3E}">
        <p14:creationId xmlns:p14="http://schemas.microsoft.com/office/powerpoint/2010/main" val="3577739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74935-2955-FC54-B070-6D8B137E4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10550"/>
            <a:ext cx="9601200" cy="582283"/>
          </a:xfrm>
        </p:spPr>
        <p:txBody>
          <a:bodyPr>
            <a:normAutofit/>
          </a:bodyPr>
          <a:lstStyle/>
          <a:p>
            <a:r>
              <a:rPr lang="en-IN" sz="2500" dirty="0"/>
              <a:t>Suggestions</a:t>
            </a:r>
            <a:endParaRPr lang="en-US" sz="2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CFEFF-7657-30CE-476E-F63EC7BC7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92833"/>
            <a:ext cx="9601200" cy="1992885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Consider expanding survey coverage in the top 10 crime areas.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Focus on weekdays for avoid the crimes.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Pay particular attention to female respondents.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Install trackers on vehicles for better monitoring and security.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Implement safety protocols specifically targeting individuals below 40 years of age.</a:t>
            </a:r>
          </a:p>
          <a:p>
            <a:pPr marL="0" indent="0">
              <a:buNone/>
            </a:pPr>
            <a:endParaRPr lang="en-IN" sz="1500" dirty="0"/>
          </a:p>
          <a:p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8256640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92</TotalTime>
  <Words>692</Words>
  <Application>Microsoft Office PowerPoint</Application>
  <PresentationFormat>Widescreen</PresentationFormat>
  <Paragraphs>55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Franklin Gothic Book</vt:lpstr>
      <vt:lpstr>Inter</vt:lpstr>
      <vt:lpstr>Crop</vt:lpstr>
      <vt:lpstr>Crime Report Analysis</vt:lpstr>
      <vt:lpstr>This Data Set Contains:</vt:lpstr>
      <vt:lpstr>Approach</vt:lpstr>
      <vt:lpstr>Data insights</vt:lpstr>
      <vt:lpstr>PowerPoint Presentation</vt:lpstr>
      <vt:lpstr>PowerBI Dashboard</vt:lpstr>
      <vt:lpstr>Suggestions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suresh babu</dc:creator>
  <cp:lastModifiedBy>suresh babu</cp:lastModifiedBy>
  <cp:revision>2</cp:revision>
  <dcterms:created xsi:type="dcterms:W3CDTF">2024-09-04T09:18:36Z</dcterms:created>
  <dcterms:modified xsi:type="dcterms:W3CDTF">2024-09-04T10:51:08Z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